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5"/>
  </p:notesMasterIdLst>
  <p:handoutMasterIdLst>
    <p:handoutMasterId r:id="rId36"/>
  </p:handoutMasterIdLst>
  <p:sldIdLst>
    <p:sldId id="1042" r:id="rId2"/>
    <p:sldId id="1067" r:id="rId3"/>
    <p:sldId id="1519" r:id="rId4"/>
    <p:sldId id="1526" r:id="rId5"/>
    <p:sldId id="1527" r:id="rId6"/>
    <p:sldId id="1429" r:id="rId7"/>
    <p:sldId id="1436" r:id="rId8"/>
    <p:sldId id="1053" r:id="rId9"/>
    <p:sldId id="1043" r:id="rId10"/>
    <p:sldId id="1045" r:id="rId11"/>
    <p:sldId id="1046" r:id="rId12"/>
    <p:sldId id="1047" r:id="rId13"/>
    <p:sldId id="1049" r:id="rId14"/>
    <p:sldId id="1048" r:id="rId15"/>
    <p:sldId id="1055" r:id="rId16"/>
    <p:sldId id="1531" r:id="rId17"/>
    <p:sldId id="1051" r:id="rId18"/>
    <p:sldId id="1571" r:id="rId19"/>
    <p:sldId id="1050" r:id="rId20"/>
    <p:sldId id="1054" r:id="rId21"/>
    <p:sldId id="1532" r:id="rId22"/>
    <p:sldId id="1572" r:id="rId23"/>
    <p:sldId id="1057" r:id="rId24"/>
    <p:sldId id="1433" r:id="rId25"/>
    <p:sldId id="1431" r:id="rId26"/>
    <p:sldId id="1434" r:id="rId27"/>
    <p:sldId id="1432" r:id="rId28"/>
    <p:sldId id="1435" r:id="rId29"/>
    <p:sldId id="1533" r:id="rId30"/>
    <p:sldId id="1059" r:id="rId31"/>
    <p:sldId id="1535" r:id="rId32"/>
    <p:sldId id="1578" r:id="rId33"/>
    <p:sldId id="1579" r:id="rId34"/>
  </p:sldIdLst>
  <p:sldSz cx="9906000" cy="6858000" type="A4"/>
  <p:notesSz cx="6735763" cy="9866313"/>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gray"/>
  <p:clrMru>
    <a:srgbClr val="FFF9F3"/>
    <a:srgbClr val="FDF1F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淡色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中間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050" autoAdjust="0"/>
    <p:restoredTop sz="99831" autoAdjust="0"/>
  </p:normalViewPr>
  <p:slideViewPr>
    <p:cSldViewPr snapToGrid="0" snapToObjects="1">
      <p:cViewPr varScale="1">
        <p:scale>
          <a:sx n="124" d="100"/>
          <a:sy n="124" d="100"/>
        </p:scale>
        <p:origin x="760" y="16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528"/>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03D8C364-0EFD-384D-A2C9-C3EDC5D1689C}" type="datetimeFigureOut">
              <a:rPr kumimoji="1" lang="ja-JP" altLang="en-US" smtClean="0"/>
              <a:t>2022/6/27</a:t>
            </a:fld>
            <a:endParaRPr kumimoji="1" lang="ja-JP" altLang="en-US"/>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8B4DCA45-9B7B-5F4B-8B97-979AB62F16D4}" type="slidenum">
              <a:rPr kumimoji="1" lang="ja-JP" altLang="en-US" smtClean="0"/>
              <a:t>‹#›</a:t>
            </a:fld>
            <a:endParaRPr kumimoji="1" lang="ja-JP" altLang="en-US"/>
          </a:p>
        </p:txBody>
      </p:sp>
    </p:spTree>
    <p:extLst>
      <p:ext uri="{BB962C8B-B14F-4D97-AF65-F5344CB8AC3E}">
        <p14:creationId xmlns:p14="http://schemas.microsoft.com/office/powerpoint/2010/main" val="23860198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BD70F478-B637-A24B-8C53-7C398FC80430}" type="datetimeFigureOut">
              <a:rPr kumimoji="1" lang="ja-JP" altLang="en-US" smtClean="0"/>
              <a:t>2022/6/27</a:t>
            </a:fld>
            <a:endParaRPr kumimoji="1" lang="ja-JP" altLang="en-US"/>
          </a:p>
        </p:txBody>
      </p:sp>
      <p:sp>
        <p:nvSpPr>
          <p:cNvPr id="4" name="スライド イメージ プレースホルダー 3"/>
          <p:cNvSpPr>
            <a:spLocks noGrp="1" noRot="1" noChangeAspect="1"/>
          </p:cNvSpPr>
          <p:nvPr>
            <p:ph type="sldImg" idx="2"/>
          </p:nvPr>
        </p:nvSpPr>
        <p:spPr>
          <a:xfrm>
            <a:off x="695325" y="739775"/>
            <a:ext cx="53451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B140EB45-CBA2-4B45-9E87-A539E1441BC0}" type="slidenum">
              <a:rPr kumimoji="1" lang="ja-JP" altLang="en-US" smtClean="0"/>
              <a:t>‹#›</a:t>
            </a:fld>
            <a:endParaRPr kumimoji="1" lang="ja-JP" altLang="en-US"/>
          </a:p>
        </p:txBody>
      </p:sp>
    </p:spTree>
    <p:extLst>
      <p:ext uri="{BB962C8B-B14F-4D97-AF65-F5344CB8AC3E}">
        <p14:creationId xmlns:p14="http://schemas.microsoft.com/office/powerpoint/2010/main" val="159074263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1789232"/>
            <a:ext cx="8420100" cy="491979"/>
          </a:xfrm>
        </p:spPr>
        <p:txBody>
          <a:bodyPr>
            <a:noAutofit/>
          </a:bodyPr>
          <a:lstStyle>
            <a:lvl1pPr algn="ctr">
              <a:defRPr sz="2800">
                <a:latin typeface="+mj-ea"/>
                <a:ea typeface="+mj-ea"/>
                <a:cs typeface="ヒラギノ角ゴ Pro W3"/>
              </a:defRPr>
            </a:lvl1pPr>
          </a:lstStyle>
          <a:p>
            <a:r>
              <a:rPr kumimoji="1" lang="ja-JP" altLang="en-US" dirty="0"/>
              <a:t>マスター タイトルの書式設定</a:t>
            </a:r>
          </a:p>
        </p:txBody>
      </p:sp>
      <p:sp>
        <p:nvSpPr>
          <p:cNvPr id="3" name="サブタイトル 2"/>
          <p:cNvSpPr>
            <a:spLocks noGrp="1"/>
          </p:cNvSpPr>
          <p:nvPr>
            <p:ph type="subTitle" idx="1"/>
          </p:nvPr>
        </p:nvSpPr>
        <p:spPr>
          <a:xfrm>
            <a:off x="0" y="5260055"/>
            <a:ext cx="9906000" cy="520064"/>
          </a:xfrm>
        </p:spPr>
        <p:txBody>
          <a:bodyPr>
            <a:normAutofit/>
          </a:bodyPr>
          <a:lstStyle>
            <a:lvl1pPr marL="0" indent="0" algn="ctr">
              <a:buNone/>
              <a:defRPr sz="1600">
                <a:solidFill>
                  <a:schemeClr val="tx1"/>
                </a:solidFill>
                <a:latin typeface="+mj-ea"/>
                <a:ea typeface="+mj-ea"/>
                <a:cs typeface="ヒラギノ角ゴ Pro W3"/>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dirty="0"/>
              <a:t>マスター サブタイトルの書式設定</a:t>
            </a:r>
          </a:p>
        </p:txBody>
      </p:sp>
      <p:pic>
        <p:nvPicPr>
          <p:cNvPr id="7" name="図 6">
            <a:extLst>
              <a:ext uri="{FF2B5EF4-FFF2-40B4-BE49-F238E27FC236}">
                <a16:creationId xmlns:a16="http://schemas.microsoft.com/office/drawing/2014/main" id="{A9BC0B71-C2B6-448E-8946-DD9962B47FC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632781" y="2795233"/>
            <a:ext cx="1038013" cy="1302554"/>
          </a:xfrm>
          <a:prstGeom prst="rect">
            <a:avLst/>
          </a:prstGeom>
        </p:spPr>
      </p:pic>
      <p:pic>
        <p:nvPicPr>
          <p:cNvPr id="5" name="図 4">
            <a:extLst>
              <a:ext uri="{FF2B5EF4-FFF2-40B4-BE49-F238E27FC236}">
                <a16:creationId xmlns:a16="http://schemas.microsoft.com/office/drawing/2014/main" id="{C1D077AA-BE27-3543-AB19-DABF7633A87A}"/>
              </a:ext>
            </a:extLst>
          </p:cNvPr>
          <p:cNvPicPr>
            <a:picLocks noChangeAspect="1"/>
          </p:cNvPicPr>
          <p:nvPr userDrawn="1"/>
        </p:nvPicPr>
        <p:blipFill>
          <a:blip r:embed="rId3"/>
          <a:stretch>
            <a:fillRect/>
          </a:stretch>
        </p:blipFill>
        <p:spPr>
          <a:xfrm>
            <a:off x="3799840" y="4279112"/>
            <a:ext cx="2631440" cy="469900"/>
          </a:xfrm>
          <a:prstGeom prst="rect">
            <a:avLst/>
          </a:prstGeom>
        </p:spPr>
      </p:pic>
      <p:pic>
        <p:nvPicPr>
          <p:cNvPr id="8" name="図 7" descr="座る, テーブル, フロント, 光 が含まれている画像&#10;&#10;自動的に生成された説明">
            <a:extLst>
              <a:ext uri="{FF2B5EF4-FFF2-40B4-BE49-F238E27FC236}">
                <a16:creationId xmlns:a16="http://schemas.microsoft.com/office/drawing/2014/main" id="{7785756A-C7DC-F044-9C56-28773679C156}"/>
              </a:ext>
            </a:extLst>
          </p:cNvPr>
          <p:cNvPicPr>
            <a:picLocks noChangeAspect="1"/>
          </p:cNvPicPr>
          <p:nvPr userDrawn="1"/>
        </p:nvPicPr>
        <p:blipFill>
          <a:blip r:embed="rId4"/>
          <a:stretch>
            <a:fillRect/>
          </a:stretch>
        </p:blipFill>
        <p:spPr>
          <a:xfrm>
            <a:off x="4013200" y="4733445"/>
            <a:ext cx="2228401" cy="312162"/>
          </a:xfrm>
          <a:prstGeom prst="rect">
            <a:avLst/>
          </a:prstGeom>
        </p:spPr>
      </p:pic>
      <p:pic>
        <p:nvPicPr>
          <p:cNvPr id="11" name="図 10" descr="黒い背景と白い文字&#10;&#10;自動的に生成された説明">
            <a:extLst>
              <a:ext uri="{FF2B5EF4-FFF2-40B4-BE49-F238E27FC236}">
                <a16:creationId xmlns:a16="http://schemas.microsoft.com/office/drawing/2014/main" id="{B35652B3-FB15-E342-8241-0977EE9B2E6A}"/>
              </a:ext>
            </a:extLst>
          </p:cNvPr>
          <p:cNvPicPr>
            <a:picLocks noChangeAspect="1"/>
          </p:cNvPicPr>
          <p:nvPr userDrawn="1"/>
        </p:nvPicPr>
        <p:blipFill>
          <a:blip r:embed="rId5"/>
          <a:stretch>
            <a:fillRect/>
          </a:stretch>
        </p:blipFill>
        <p:spPr>
          <a:xfrm>
            <a:off x="5589514" y="4199528"/>
            <a:ext cx="570807" cy="159167"/>
          </a:xfrm>
          <a:prstGeom prst="rect">
            <a:avLst/>
          </a:prstGeom>
        </p:spPr>
      </p:pic>
    </p:spTree>
    <p:extLst>
      <p:ext uri="{BB962C8B-B14F-4D97-AF65-F5344CB8AC3E}">
        <p14:creationId xmlns:p14="http://schemas.microsoft.com/office/powerpoint/2010/main" val="955788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5610EB9-BE1F-954A-A470-106F3A8FFFC7}" type="datetime1">
              <a:rPr kumimoji="1" lang="en-US" altLang="ja-JP" smtClean="0"/>
              <a:t>6/27/22</a:t>
            </a:fld>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6" name="スライド番号プレースホルダー 5"/>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894656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67"/>
            <a:ext cx="222885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95300" y="274667"/>
            <a:ext cx="652145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910A7AF-3E77-1C41-B249-189B17CABA83}" type="datetime1">
              <a:rPr kumimoji="1" lang="en-US" altLang="ja-JP" smtClean="0"/>
              <a:t>6/27/22</a:t>
            </a:fld>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6" name="スライド番号プレースホルダー 5"/>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756342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ー 3"/>
          <p:cNvSpPr>
            <a:spLocks noGrp="1"/>
          </p:cNvSpPr>
          <p:nvPr>
            <p:ph type="sldNum" sz="quarter" idx="10"/>
          </p:nvPr>
        </p:nvSpPr>
        <p:spPr/>
        <p:txBody>
          <a:bodyPr/>
          <a:lstStyle>
            <a:lvl1pPr>
              <a:defRPr/>
            </a:lvl1pPr>
          </a:lstStyle>
          <a:p>
            <a:pPr>
              <a:defRPr/>
            </a:pPr>
            <a:r>
              <a:rPr lang="en-US" altLang="ja-JP"/>
              <a:t>Page</a:t>
            </a:r>
            <a:fld id="{09B36143-1A22-4996-9A1E-DFCCED675A4F}" type="slidenum">
              <a:rPr lang="en-US" altLang="ja-JP" sz="1400"/>
              <a:pPr>
                <a:defRPr/>
              </a:pPr>
              <a:t>‹#›</a:t>
            </a:fld>
            <a:endParaRPr lang="en-US" altLang="ja-JP" sz="1400"/>
          </a:p>
        </p:txBody>
      </p:sp>
    </p:spTree>
    <p:extLst>
      <p:ext uri="{BB962C8B-B14F-4D97-AF65-F5344CB8AC3E}">
        <p14:creationId xmlns:p14="http://schemas.microsoft.com/office/powerpoint/2010/main" val="225667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63550" y="29"/>
            <a:ext cx="8451850" cy="402653"/>
          </a:xfrm>
        </p:spPr>
        <p:txBody>
          <a:bodyPr>
            <a:normAutofit/>
          </a:bodyPr>
          <a:lstStyle>
            <a:lvl1pPr algn="l">
              <a:defRPr sz="1600">
                <a:latin typeface="Meiryo" charset="-128"/>
                <a:ea typeface="Meiryo" charset="-128"/>
                <a:cs typeface="Meiryo" charset="-128"/>
              </a:defRPr>
            </a:lvl1pPr>
          </a:lstStyle>
          <a:p>
            <a:r>
              <a:rPr kumimoji="1" lang="ja-JP" altLang="en-US" dirty="0"/>
              <a:t>マスター タイトルの書式設定</a:t>
            </a:r>
          </a:p>
        </p:txBody>
      </p:sp>
      <p:sp>
        <p:nvSpPr>
          <p:cNvPr id="4" name="日付プレースホルダー 3"/>
          <p:cNvSpPr>
            <a:spLocks noGrp="1"/>
          </p:cNvSpPr>
          <p:nvPr>
            <p:ph type="dt" sz="half" idx="10"/>
          </p:nvPr>
        </p:nvSpPr>
        <p:spPr>
          <a:xfrm>
            <a:off x="0" y="6538941"/>
            <a:ext cx="2311400" cy="365125"/>
          </a:xfrm>
        </p:spPr>
        <p:txBody>
          <a:bodyPr/>
          <a:lstStyle>
            <a:lvl1pPr>
              <a:defRPr>
                <a:latin typeface="メイリオ"/>
                <a:ea typeface="メイリオ"/>
                <a:cs typeface="メイリオ"/>
              </a:defRPr>
            </a:lvl1pPr>
          </a:lstStyle>
          <a:p>
            <a:fld id="{B3400729-688C-AF47-B355-DEAB47DF3A9F}" type="datetime1">
              <a:rPr lang="en-US" altLang="ja-JP" smtClean="0"/>
              <a:t>6/27/22</a:t>
            </a:fld>
            <a:endParaRPr lang="ja-JP" altLang="en-US"/>
          </a:p>
        </p:txBody>
      </p:sp>
      <p:sp>
        <p:nvSpPr>
          <p:cNvPr id="5" name="フッター プレースホルダー 4"/>
          <p:cNvSpPr>
            <a:spLocks noGrp="1"/>
          </p:cNvSpPr>
          <p:nvPr>
            <p:ph type="ftr" sz="quarter" idx="11"/>
          </p:nvPr>
        </p:nvSpPr>
        <p:spPr>
          <a:xfrm>
            <a:off x="1136650" y="6538941"/>
            <a:ext cx="8451850" cy="316775"/>
          </a:xfrm>
        </p:spPr>
        <p:txBody>
          <a:bodyPr/>
          <a:lstStyle>
            <a:lvl1pPr algn="l">
              <a:defRPr sz="1050" b="0" i="0">
                <a:solidFill>
                  <a:schemeClr val="tx1"/>
                </a:solidFill>
                <a:latin typeface="Meiryo" charset="-128"/>
                <a:ea typeface="Meiryo" charset="-128"/>
                <a:cs typeface="Meiryo" charset="-128"/>
              </a:defRPr>
            </a:lvl1pPr>
          </a:lstStyle>
          <a:p>
            <a:r>
              <a:rPr lang="ja-JP" altLang="en-US"/>
              <a:t>許可のない複製は法律で禁止されています。　</a:t>
            </a:r>
            <a:r>
              <a:rPr lang="en-US" altLang="ja-JP"/>
              <a:t>© JOSUI INC.</a:t>
            </a:r>
            <a:endParaRPr lang="ja-JP" altLang="en-US" dirty="0"/>
          </a:p>
        </p:txBody>
      </p:sp>
      <p:sp>
        <p:nvSpPr>
          <p:cNvPr id="6" name="スライド番号プレースホルダー 5"/>
          <p:cNvSpPr>
            <a:spLocks noGrp="1"/>
          </p:cNvSpPr>
          <p:nvPr>
            <p:ph type="sldNum" sz="quarter" idx="12"/>
          </p:nvPr>
        </p:nvSpPr>
        <p:spPr>
          <a:xfrm>
            <a:off x="8622890" y="6538941"/>
            <a:ext cx="1283110" cy="316775"/>
          </a:xfrm>
        </p:spPr>
        <p:txBody>
          <a:bodyPr/>
          <a:lstStyle>
            <a:lvl1pPr algn="ctr">
              <a:defRPr sz="3600"/>
            </a:lvl1pPr>
          </a:lstStyle>
          <a:p>
            <a:fld id="{F48F7E16-ADB4-B142-B332-263287BED0B0}" type="slidenum">
              <a:rPr lang="ja-JP" altLang="en-US" smtClean="0"/>
              <a:pPr/>
              <a:t>‹#›</a:t>
            </a:fld>
            <a:endParaRPr lang="ja-JP" altLang="en-US" dirty="0"/>
          </a:p>
        </p:txBody>
      </p:sp>
      <p:pic>
        <p:nvPicPr>
          <p:cNvPr id="9" name="図 8">
            <a:extLst>
              <a:ext uri="{FF2B5EF4-FFF2-40B4-BE49-F238E27FC236}">
                <a16:creationId xmlns:a16="http://schemas.microsoft.com/office/drawing/2014/main" id="{2F74365B-0322-42C4-998F-E478D86D70A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876603" y="23081"/>
            <a:ext cx="319308" cy="400685"/>
          </a:xfrm>
          <a:prstGeom prst="rect">
            <a:avLst/>
          </a:prstGeom>
          <a:noFill/>
          <a:ln>
            <a:noFill/>
          </a:ln>
          <a:effectLst>
            <a:outerShdw blurRad="50800" dist="38100" dir="8100000" algn="tr" rotWithShape="0">
              <a:schemeClr val="bg1">
                <a:lumMod val="85000"/>
                <a:alpha val="40000"/>
              </a:schemeClr>
            </a:outerShdw>
          </a:effectLst>
        </p:spPr>
        <p:style>
          <a:lnRef idx="2">
            <a:schemeClr val="accent1"/>
          </a:lnRef>
          <a:fillRef idx="1">
            <a:schemeClr val="lt1"/>
          </a:fillRef>
          <a:effectRef idx="0">
            <a:schemeClr val="accent1"/>
          </a:effectRef>
          <a:fontRef idx="minor">
            <a:schemeClr val="dk1"/>
          </a:fontRef>
        </p:style>
      </p:pic>
      <p:sp>
        <p:nvSpPr>
          <p:cNvPr id="3" name="テキスト ボックス 2">
            <a:extLst>
              <a:ext uri="{FF2B5EF4-FFF2-40B4-BE49-F238E27FC236}">
                <a16:creationId xmlns:a16="http://schemas.microsoft.com/office/drawing/2014/main" id="{B7C57B3D-45AD-D949-81C3-0671A428388B}"/>
              </a:ext>
            </a:extLst>
          </p:cNvPr>
          <p:cNvSpPr txBox="1"/>
          <p:nvPr userDrawn="1"/>
        </p:nvSpPr>
        <p:spPr>
          <a:xfrm>
            <a:off x="8334196" y="6233035"/>
            <a:ext cx="1575624" cy="369332"/>
          </a:xfrm>
          <a:prstGeom prst="rect">
            <a:avLst/>
          </a:prstGeom>
          <a:noFill/>
        </p:spPr>
        <p:txBody>
          <a:bodyPr wrap="none" rtlCol="0">
            <a:spAutoFit/>
          </a:bodyPr>
          <a:lstStyle/>
          <a:p>
            <a:r>
              <a:rPr kumimoji="1" lang="en-US" altLang="ja-JP" dirty="0">
                <a:solidFill>
                  <a:srgbClr val="FF0000"/>
                </a:solidFill>
              </a:rPr>
              <a:t>CONFIDENTIAL</a:t>
            </a:r>
            <a:endParaRPr kumimoji="1" lang="ja-JP" altLang="en-US" dirty="0">
              <a:solidFill>
                <a:srgbClr val="FF0000"/>
              </a:solidFill>
            </a:endParaRPr>
          </a:p>
        </p:txBody>
      </p:sp>
      <p:pic>
        <p:nvPicPr>
          <p:cNvPr id="11" name="図 10">
            <a:extLst>
              <a:ext uri="{FF2B5EF4-FFF2-40B4-BE49-F238E27FC236}">
                <a16:creationId xmlns:a16="http://schemas.microsoft.com/office/drawing/2014/main" id="{81DD3F33-CC4D-8B4E-BFF5-1BB36210748B}"/>
              </a:ext>
            </a:extLst>
          </p:cNvPr>
          <p:cNvPicPr>
            <a:picLocks noChangeAspect="1"/>
          </p:cNvPicPr>
          <p:nvPr userDrawn="1"/>
        </p:nvPicPr>
        <p:blipFill>
          <a:blip r:embed="rId3"/>
          <a:stretch>
            <a:fillRect/>
          </a:stretch>
        </p:blipFill>
        <p:spPr>
          <a:xfrm>
            <a:off x="8245807" y="23081"/>
            <a:ext cx="1342693" cy="239766"/>
          </a:xfrm>
          <a:prstGeom prst="rect">
            <a:avLst/>
          </a:prstGeom>
        </p:spPr>
      </p:pic>
      <p:pic>
        <p:nvPicPr>
          <p:cNvPr id="12" name="図 11" descr="座る, テーブル, フロント, 光 が含まれている画像&#10;&#10;自動的に生成された説明">
            <a:extLst>
              <a:ext uri="{FF2B5EF4-FFF2-40B4-BE49-F238E27FC236}">
                <a16:creationId xmlns:a16="http://schemas.microsoft.com/office/drawing/2014/main" id="{D665D1D7-6823-8F4C-8246-A8D480218318}"/>
              </a:ext>
            </a:extLst>
          </p:cNvPr>
          <p:cNvPicPr>
            <a:picLocks noChangeAspect="1"/>
          </p:cNvPicPr>
          <p:nvPr userDrawn="1"/>
        </p:nvPicPr>
        <p:blipFill>
          <a:blip r:embed="rId4"/>
          <a:stretch>
            <a:fillRect/>
          </a:stretch>
        </p:blipFill>
        <p:spPr>
          <a:xfrm>
            <a:off x="8334196" y="223423"/>
            <a:ext cx="1162407" cy="162834"/>
          </a:xfrm>
          <a:prstGeom prst="rect">
            <a:avLst/>
          </a:prstGeom>
        </p:spPr>
      </p:pic>
      <p:sp>
        <p:nvSpPr>
          <p:cNvPr id="13" name="正方形/長方形 12">
            <a:extLst>
              <a:ext uri="{FF2B5EF4-FFF2-40B4-BE49-F238E27FC236}">
                <a16:creationId xmlns:a16="http://schemas.microsoft.com/office/drawing/2014/main" id="{4675085C-5ED6-F945-A85C-01AD510E2BA4}"/>
              </a:ext>
            </a:extLst>
          </p:cNvPr>
          <p:cNvSpPr/>
          <p:nvPr userDrawn="1"/>
        </p:nvSpPr>
        <p:spPr>
          <a:xfrm>
            <a:off x="0" y="407079"/>
            <a:ext cx="9906000" cy="36000"/>
          </a:xfrm>
          <a:prstGeom prst="rect">
            <a:avLst/>
          </a:prstGeom>
          <a:gradFill flip="none" rotWithShape="1">
            <a:gsLst>
              <a:gs pos="70000">
                <a:schemeClr val="accent1">
                  <a:lumMod val="75000"/>
                </a:schemeClr>
              </a:gs>
              <a:gs pos="0">
                <a:schemeClr val="tx2">
                  <a:lumMod val="75000"/>
                </a:schemeClr>
              </a:gs>
              <a:gs pos="87000">
                <a:schemeClr val="tx2">
                  <a:lumMod val="20000"/>
                  <a:lumOff val="80000"/>
                </a:schemeClr>
              </a:gs>
              <a:gs pos="100000">
                <a:schemeClr val="bg1"/>
              </a:gs>
            </a:gsLst>
            <a:lin ang="1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22711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0FA5F4-93AB-6646-8AC5-C8A447D0EC44}"/>
              </a:ext>
            </a:extLst>
          </p:cNvPr>
          <p:cNvSpPr/>
          <p:nvPr userDrawn="1"/>
        </p:nvSpPr>
        <p:spPr>
          <a:xfrm>
            <a:off x="0" y="0"/>
            <a:ext cx="9906000" cy="6892898"/>
          </a:xfrm>
          <a:prstGeom prst="rect">
            <a:avLst/>
          </a:prstGeom>
          <a:solidFill>
            <a:schemeClr val="accent3">
              <a:lumMod val="20000"/>
              <a:lumOff val="80000"/>
            </a:schemeClr>
          </a:solidFill>
          <a:ln>
            <a:solidFill>
              <a:schemeClr val="accent3">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JP"/>
          </a:p>
        </p:txBody>
      </p:sp>
      <p:sp>
        <p:nvSpPr>
          <p:cNvPr id="2" name="タイトル 1"/>
          <p:cNvSpPr>
            <a:spLocks noGrp="1"/>
          </p:cNvSpPr>
          <p:nvPr>
            <p:ph type="title"/>
          </p:nvPr>
        </p:nvSpPr>
        <p:spPr>
          <a:xfrm>
            <a:off x="782506" y="4406929"/>
            <a:ext cx="8420100" cy="1362075"/>
          </a:xfrm>
        </p:spPr>
        <p:txBody>
          <a:bodyPr anchor="t"/>
          <a:lstStyle>
            <a:lvl1pPr algn="l">
              <a:defRPr sz="4000" b="0" cap="all">
                <a:latin typeface="Meiryo" charset="-128"/>
                <a:ea typeface="Meiryo" charset="-128"/>
                <a:cs typeface="Meiryo" charset="-128"/>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latin typeface="メイリオ" panose="020B0604030504040204" pitchFamily="50" charset="-128"/>
                <a:ea typeface="メイリオ" panose="020B0604030504040204" pitchFamily="50" charset="-128"/>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dirty="0"/>
              <a:t>マスター テキストの書式設定</a:t>
            </a:r>
          </a:p>
        </p:txBody>
      </p:sp>
      <p:sp>
        <p:nvSpPr>
          <p:cNvPr id="4" name="日付プレースホルダー 3"/>
          <p:cNvSpPr>
            <a:spLocks noGrp="1"/>
          </p:cNvSpPr>
          <p:nvPr>
            <p:ph type="dt" sz="half" idx="10"/>
          </p:nvPr>
        </p:nvSpPr>
        <p:spPr/>
        <p:txBody>
          <a:bodyPr/>
          <a:lstStyle/>
          <a:p>
            <a:fld id="{88A41D0B-C168-4744-B961-295C51A9B005}" type="datetime1">
              <a:rPr kumimoji="1" lang="en-US" altLang="ja-JP" smtClean="0"/>
              <a:t>6/27/22</a:t>
            </a:fld>
            <a:endParaRPr kumimoji="1" lang="ja-JP" altLang="en-US"/>
          </a:p>
        </p:txBody>
      </p:sp>
      <p:sp>
        <p:nvSpPr>
          <p:cNvPr id="5" name="フッター プレースホルダー 4"/>
          <p:cNvSpPr>
            <a:spLocks noGrp="1"/>
          </p:cNvSpPr>
          <p:nvPr>
            <p:ph type="ftr" sz="quarter" idx="11"/>
          </p:nvPr>
        </p:nvSpPr>
        <p:spPr>
          <a:xfrm>
            <a:off x="1585748" y="6527773"/>
            <a:ext cx="8420100" cy="365125"/>
          </a:xfrm>
        </p:spPr>
        <p:txBody>
          <a:bodyPr/>
          <a:lstStyle>
            <a:lvl1pPr algn="l">
              <a:defRPr sz="1100" b="0" i="0">
                <a:solidFill>
                  <a:srgbClr val="000000"/>
                </a:solidFill>
                <a:latin typeface="Meiryo" charset="-128"/>
                <a:ea typeface="Meiryo" charset="-128"/>
                <a:cs typeface="Meiryo" charset="-128"/>
              </a:defRPr>
            </a:lvl1pPr>
          </a:lstStyle>
          <a:p>
            <a:r>
              <a:rPr lang="ja-JP" altLang="en-US"/>
              <a:t>許可のない複製は法律で禁止されています。　</a:t>
            </a:r>
            <a:r>
              <a:rPr lang="en-US" altLang="ja-JP"/>
              <a:t>© JOSUI INC.</a:t>
            </a:r>
            <a:endParaRPr lang="ja-JP" altLang="en-US" dirty="0"/>
          </a:p>
        </p:txBody>
      </p:sp>
      <p:sp>
        <p:nvSpPr>
          <p:cNvPr id="6" name="スライド番号プレースホルダー 5"/>
          <p:cNvSpPr>
            <a:spLocks noGrp="1"/>
          </p:cNvSpPr>
          <p:nvPr>
            <p:ph type="sldNum" sz="quarter" idx="12"/>
          </p:nvPr>
        </p:nvSpPr>
        <p:spPr>
          <a:xfrm>
            <a:off x="7594600" y="6192457"/>
            <a:ext cx="2311400" cy="365125"/>
          </a:xfrm>
        </p:spPr>
        <p:txBody>
          <a:bodyPr/>
          <a:lstStyle>
            <a:lvl1pPr algn="ctr">
              <a:defRPr sz="3600"/>
            </a:lvl1pPr>
          </a:lstStyle>
          <a:p>
            <a:fld id="{F48F7E16-ADB4-B142-B332-263287BED0B0}" type="slidenum">
              <a:rPr lang="ja-JP" altLang="en-US" smtClean="0"/>
              <a:pPr/>
              <a:t>‹#›</a:t>
            </a:fld>
            <a:endParaRPr lang="ja-JP" altLang="en-US"/>
          </a:p>
        </p:txBody>
      </p:sp>
    </p:spTree>
    <p:extLst>
      <p:ext uri="{BB962C8B-B14F-4D97-AF65-F5344CB8AC3E}">
        <p14:creationId xmlns:p14="http://schemas.microsoft.com/office/powerpoint/2010/main" val="1016698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6A5E96D1-ABC5-1C4F-8289-DD4F8C92B485}" type="datetime1">
              <a:rPr kumimoji="1" lang="en-US" altLang="ja-JP" smtClean="0"/>
              <a:t>6/27/22</a:t>
            </a:fld>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7" name="スライド番号プレースホルダー 6"/>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224418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84B10D76-946B-6A4C-A028-61F2C25561D5}" type="datetime1">
              <a:rPr kumimoji="1" lang="en-US" altLang="ja-JP" smtClean="0"/>
              <a:t>6/27/22</a:t>
            </a:fld>
            <a:endParaRPr kumimoji="1" lang="ja-JP" altLang="en-US"/>
          </a:p>
        </p:txBody>
      </p:sp>
      <p:sp>
        <p:nvSpPr>
          <p:cNvPr id="8" name="フッター プレースホルダー 7"/>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9" name="スライド番号プレースホルダー 8"/>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217381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9E19F5A8-A5AB-BA44-8842-7A3F50E117BA}" type="datetime1">
              <a:rPr kumimoji="1" lang="en-US" altLang="ja-JP" smtClean="0"/>
              <a:t>6/27/22</a:t>
            </a:fld>
            <a:endParaRPr kumimoji="1" lang="ja-JP" altLang="en-US"/>
          </a:p>
        </p:txBody>
      </p:sp>
      <p:sp>
        <p:nvSpPr>
          <p:cNvPr id="4" name="フッター プレースホルダー 3"/>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5" name="スライド番号プレースホルダー 4"/>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174522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42486BD-0D9A-2D47-88B9-A2A93C516904}" type="datetime1">
              <a:rPr kumimoji="1" lang="en-US" altLang="ja-JP" smtClean="0"/>
              <a:t>6/27/22</a:t>
            </a:fld>
            <a:endParaRPr kumimoji="1" lang="ja-JP" altLang="en-US"/>
          </a:p>
        </p:txBody>
      </p:sp>
      <p:sp>
        <p:nvSpPr>
          <p:cNvPr id="3" name="フッター プレースホルダー 2"/>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4" name="スライド番号プレースホルダー 3"/>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2821950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872972" y="273079"/>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7695E93-F078-2547-B069-001117D9D87C}" type="datetime1">
              <a:rPr kumimoji="1" lang="en-US" altLang="ja-JP" smtClean="0"/>
              <a:t>6/27/22</a:t>
            </a:fld>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7" name="スライド番号プレースホルダー 6"/>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1527012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DC489A-3387-8544-8A08-121847961B78}" type="datetime1">
              <a:rPr kumimoji="1" lang="en-US" altLang="ja-JP" smtClean="0"/>
              <a:t>6/27/22</a:t>
            </a:fld>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7" name="スライド番号プレースホルダー 6"/>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197238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95300" y="6356379"/>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961C8-820B-EA44-A2A7-4DA51381EDE2}" type="datetime1">
              <a:rPr kumimoji="1" lang="en-US" altLang="ja-JP" smtClean="0"/>
              <a:t>6/27/22</a:t>
            </a:fld>
            <a:endParaRPr kumimoji="1" lang="ja-JP" altLang="en-US"/>
          </a:p>
        </p:txBody>
      </p:sp>
      <p:sp>
        <p:nvSpPr>
          <p:cNvPr id="5" name="フッター プレースホルダー 4"/>
          <p:cNvSpPr>
            <a:spLocks noGrp="1"/>
          </p:cNvSpPr>
          <p:nvPr>
            <p:ph type="ftr" sz="quarter" idx="3"/>
          </p:nvPr>
        </p:nvSpPr>
        <p:spPr>
          <a:xfrm>
            <a:off x="3384550" y="6356379"/>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ja-JP" altLang="en-US"/>
              <a:t>許可のない複製は法律で禁止されています。　</a:t>
            </a:r>
            <a:r>
              <a:rPr kumimoji="1" lang="en-US" altLang="ja-JP"/>
              <a:t>© JOSUI INC.</a:t>
            </a:r>
            <a:endParaRPr kumimoji="1" lang="ja-JP" altLang="en-US" dirty="0"/>
          </a:p>
        </p:txBody>
      </p:sp>
      <p:sp>
        <p:nvSpPr>
          <p:cNvPr id="6" name="スライド番号プレースホルダー 5"/>
          <p:cNvSpPr>
            <a:spLocks noGrp="1"/>
          </p:cNvSpPr>
          <p:nvPr>
            <p:ph type="sldNum" sz="quarter" idx="4"/>
          </p:nvPr>
        </p:nvSpPr>
        <p:spPr>
          <a:xfrm>
            <a:off x="7099300" y="6356379"/>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7438145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kumimoji="1" lang="ja-JP" altLang="en-US"/>
              <a:t>技術マーケティング研修</a:t>
            </a:r>
            <a:br>
              <a:rPr kumimoji="1" lang="en-US" altLang="ja-JP" dirty="0"/>
            </a:br>
            <a:r>
              <a:rPr kumimoji="1" lang="ja-JP" altLang="en-US"/>
              <a:t>用途探索マニュアル</a:t>
            </a:r>
            <a:endParaRPr kumimoji="1" lang="ja-JP" altLang="en-US" dirty="0"/>
          </a:p>
        </p:txBody>
      </p:sp>
      <p:sp>
        <p:nvSpPr>
          <p:cNvPr id="2" name="字幕 1">
            <a:extLst>
              <a:ext uri="{FF2B5EF4-FFF2-40B4-BE49-F238E27FC236}">
                <a16:creationId xmlns:a16="http://schemas.microsoft.com/office/drawing/2014/main" id="{937F7DAB-7132-48B2-8F21-8643652C569A}"/>
              </a:ext>
            </a:extLst>
          </p:cNvPr>
          <p:cNvSpPr>
            <a:spLocks noGrp="1"/>
          </p:cNvSpPr>
          <p:nvPr>
            <p:ph type="subTitle" idx="1"/>
          </p:nvPr>
        </p:nvSpPr>
        <p:spPr/>
        <p:txBody>
          <a:bodyPr>
            <a:normAutofit fontScale="92500" lnSpcReduction="20000"/>
          </a:bodyPr>
          <a:lstStyle/>
          <a:p>
            <a:r>
              <a:rPr lang="ja-JP" altLang="en-US" dirty="0"/>
              <a:t>株式会社如水</a:t>
            </a:r>
            <a:endParaRPr lang="en-US" altLang="ja-JP" dirty="0"/>
          </a:p>
          <a:p>
            <a:r>
              <a:rPr lang="ja-JP" altLang="en-US" dirty="0"/>
              <a:t>中村大介</a:t>
            </a:r>
          </a:p>
        </p:txBody>
      </p:sp>
    </p:spTree>
    <p:extLst>
      <p:ext uri="{BB962C8B-B14F-4D97-AF65-F5344CB8AC3E}">
        <p14:creationId xmlns:p14="http://schemas.microsoft.com/office/powerpoint/2010/main" val="1862000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5B3B30-A407-460C-9E48-47E785D9B830}"/>
              </a:ext>
            </a:extLst>
          </p:cNvPr>
          <p:cNvSpPr>
            <a:spLocks noGrp="1"/>
          </p:cNvSpPr>
          <p:nvPr>
            <p:ph type="title"/>
          </p:nvPr>
        </p:nvSpPr>
        <p:spPr/>
        <p:txBody>
          <a:bodyPr/>
          <a:lstStyle/>
          <a:p>
            <a:r>
              <a:rPr kumimoji="1" lang="ja-JP" altLang="en-US" dirty="0"/>
              <a:t>シソーラスマップをクリック</a:t>
            </a:r>
          </a:p>
        </p:txBody>
      </p:sp>
      <p:sp>
        <p:nvSpPr>
          <p:cNvPr id="3" name="フッター プレースホルダー 2">
            <a:extLst>
              <a:ext uri="{FF2B5EF4-FFF2-40B4-BE49-F238E27FC236}">
                <a16:creationId xmlns:a16="http://schemas.microsoft.com/office/drawing/2014/main" id="{1EDBEEDE-6012-4891-BBA5-5F466847379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1BC31601-6ACF-4C6E-BD1C-BA6E57CFD59D}"/>
              </a:ext>
            </a:extLst>
          </p:cNvPr>
          <p:cNvSpPr>
            <a:spLocks noGrp="1"/>
          </p:cNvSpPr>
          <p:nvPr>
            <p:ph type="sldNum" sz="quarter" idx="12"/>
          </p:nvPr>
        </p:nvSpPr>
        <p:spPr/>
        <p:txBody>
          <a:bodyPr/>
          <a:lstStyle/>
          <a:p>
            <a:fld id="{F48F7E16-ADB4-B142-B332-263287BED0B0}" type="slidenum">
              <a:rPr lang="ja-JP" altLang="en-US" smtClean="0"/>
              <a:pPr/>
              <a:t>10</a:t>
            </a:fld>
            <a:endParaRPr lang="ja-JP" altLang="en-US" dirty="0"/>
          </a:p>
        </p:txBody>
      </p:sp>
      <p:pic>
        <p:nvPicPr>
          <p:cNvPr id="6" name="図 5">
            <a:extLst>
              <a:ext uri="{FF2B5EF4-FFF2-40B4-BE49-F238E27FC236}">
                <a16:creationId xmlns:a16="http://schemas.microsoft.com/office/drawing/2014/main" id="{D9A0DDAD-1E23-454B-805A-846D4AE5C92F}"/>
              </a:ext>
            </a:extLst>
          </p:cNvPr>
          <p:cNvPicPr>
            <a:picLocks noChangeAspect="1"/>
          </p:cNvPicPr>
          <p:nvPr/>
        </p:nvPicPr>
        <p:blipFill>
          <a:blip r:embed="rId2"/>
          <a:stretch>
            <a:fillRect/>
          </a:stretch>
        </p:blipFill>
        <p:spPr>
          <a:xfrm>
            <a:off x="0" y="1175704"/>
            <a:ext cx="9906000" cy="4506592"/>
          </a:xfrm>
          <a:prstGeom prst="rect">
            <a:avLst/>
          </a:prstGeom>
        </p:spPr>
      </p:pic>
      <p:sp>
        <p:nvSpPr>
          <p:cNvPr id="5" name="楕円 4">
            <a:extLst>
              <a:ext uri="{FF2B5EF4-FFF2-40B4-BE49-F238E27FC236}">
                <a16:creationId xmlns:a16="http://schemas.microsoft.com/office/drawing/2014/main" id="{AC5EB7CF-A20F-452F-B891-DD9652E316D7}"/>
              </a:ext>
            </a:extLst>
          </p:cNvPr>
          <p:cNvSpPr/>
          <p:nvPr/>
        </p:nvSpPr>
        <p:spPr>
          <a:xfrm>
            <a:off x="7928113" y="1093304"/>
            <a:ext cx="1974574" cy="1152939"/>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E2C5AD33-9B01-4634-9483-8B2C54AD19D3}"/>
              </a:ext>
            </a:extLst>
          </p:cNvPr>
          <p:cNvSpPr/>
          <p:nvPr/>
        </p:nvSpPr>
        <p:spPr>
          <a:xfrm>
            <a:off x="79513" y="1136373"/>
            <a:ext cx="1974574" cy="1152939"/>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A919BB4A-D09C-4788-B5DF-15BEDF07400B}"/>
              </a:ext>
            </a:extLst>
          </p:cNvPr>
          <p:cNvSpPr txBox="1"/>
          <p:nvPr/>
        </p:nvSpPr>
        <p:spPr>
          <a:xfrm>
            <a:off x="3960342" y="5764696"/>
            <a:ext cx="4955058" cy="369332"/>
          </a:xfrm>
          <a:prstGeom prst="rect">
            <a:avLst/>
          </a:prstGeom>
          <a:noFill/>
        </p:spPr>
        <p:txBody>
          <a:bodyPr wrap="square">
            <a:spAutoFit/>
          </a:bodyPr>
          <a:lstStyle/>
          <a:p>
            <a:r>
              <a:rPr lang="ja-JP" altLang="en-US" dirty="0"/>
              <a:t>出典　https://jglobal.jst.go.jp/</a:t>
            </a:r>
          </a:p>
        </p:txBody>
      </p:sp>
    </p:spTree>
    <p:extLst>
      <p:ext uri="{BB962C8B-B14F-4D97-AF65-F5344CB8AC3E}">
        <p14:creationId xmlns:p14="http://schemas.microsoft.com/office/powerpoint/2010/main" val="55593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764501-102C-4528-8847-59DA0A856CB7}"/>
              </a:ext>
            </a:extLst>
          </p:cNvPr>
          <p:cNvSpPr>
            <a:spLocks noGrp="1"/>
          </p:cNvSpPr>
          <p:nvPr>
            <p:ph type="title"/>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5A49DA1E-1D6F-473D-BA7A-BC04F3958D0A}"/>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A41B9D33-FFBC-42F4-A6F3-2A7ADADF0F69}"/>
              </a:ext>
            </a:extLst>
          </p:cNvPr>
          <p:cNvSpPr>
            <a:spLocks noGrp="1"/>
          </p:cNvSpPr>
          <p:nvPr>
            <p:ph type="sldNum" sz="quarter" idx="12"/>
          </p:nvPr>
        </p:nvSpPr>
        <p:spPr/>
        <p:txBody>
          <a:bodyPr/>
          <a:lstStyle/>
          <a:p>
            <a:fld id="{F48F7E16-ADB4-B142-B332-263287BED0B0}" type="slidenum">
              <a:rPr lang="ja-JP" altLang="en-US" smtClean="0"/>
              <a:pPr/>
              <a:t>11</a:t>
            </a:fld>
            <a:endParaRPr lang="ja-JP" altLang="en-US" dirty="0"/>
          </a:p>
        </p:txBody>
      </p:sp>
      <p:pic>
        <p:nvPicPr>
          <p:cNvPr id="6" name="図 5">
            <a:extLst>
              <a:ext uri="{FF2B5EF4-FFF2-40B4-BE49-F238E27FC236}">
                <a16:creationId xmlns:a16="http://schemas.microsoft.com/office/drawing/2014/main" id="{D673FB11-8DE6-4FBC-8D6B-15FEEE0ACF06}"/>
              </a:ext>
            </a:extLst>
          </p:cNvPr>
          <p:cNvPicPr>
            <a:picLocks noChangeAspect="1"/>
          </p:cNvPicPr>
          <p:nvPr/>
        </p:nvPicPr>
        <p:blipFill>
          <a:blip r:embed="rId2"/>
          <a:stretch>
            <a:fillRect/>
          </a:stretch>
        </p:blipFill>
        <p:spPr>
          <a:xfrm>
            <a:off x="715410" y="556161"/>
            <a:ext cx="8753475" cy="5829300"/>
          </a:xfrm>
          <a:prstGeom prst="rect">
            <a:avLst/>
          </a:prstGeom>
        </p:spPr>
      </p:pic>
      <p:sp>
        <p:nvSpPr>
          <p:cNvPr id="5" name="楕円 4">
            <a:extLst>
              <a:ext uri="{FF2B5EF4-FFF2-40B4-BE49-F238E27FC236}">
                <a16:creationId xmlns:a16="http://schemas.microsoft.com/office/drawing/2014/main" id="{0C8E8EDE-ACA4-4E23-9341-7D6E8BB17044}"/>
              </a:ext>
            </a:extLst>
          </p:cNvPr>
          <p:cNvSpPr/>
          <p:nvPr/>
        </p:nvSpPr>
        <p:spPr>
          <a:xfrm>
            <a:off x="563218" y="1878496"/>
            <a:ext cx="1974574" cy="399379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48BDCD7F-97E6-43C1-ABDB-ABBB3FC73C01}"/>
              </a:ext>
            </a:extLst>
          </p:cNvPr>
          <p:cNvSpPr txBox="1"/>
          <p:nvPr/>
        </p:nvSpPr>
        <p:spPr>
          <a:xfrm>
            <a:off x="2537792" y="2357307"/>
            <a:ext cx="2415208" cy="3139321"/>
          </a:xfrm>
          <a:prstGeom prst="rect">
            <a:avLst/>
          </a:prstGeom>
          <a:noFill/>
        </p:spPr>
        <p:txBody>
          <a:bodyPr wrap="square" rtlCol="0">
            <a:spAutoFit/>
          </a:bodyPr>
          <a:lstStyle/>
          <a:p>
            <a:r>
              <a:rPr kumimoji="1" lang="ja-JP" altLang="en-US" dirty="0"/>
              <a:t>同義語、類義語が見つかるため、知らない言葉がないかをチェックする。</a:t>
            </a:r>
            <a:endParaRPr kumimoji="1" lang="en-US" altLang="ja-JP" dirty="0"/>
          </a:p>
          <a:p>
            <a:endParaRPr lang="en-US" altLang="ja-JP" dirty="0"/>
          </a:p>
          <a:p>
            <a:r>
              <a:rPr kumimoji="1" lang="ja-JP" altLang="en-US" dirty="0"/>
              <a:t>この例では、「熱伝導フィン」「熱伝導パイプ」「熱伝導プレート」という言い方をすることが分かる。</a:t>
            </a:r>
          </a:p>
        </p:txBody>
      </p:sp>
      <p:sp>
        <p:nvSpPr>
          <p:cNvPr id="11" name="テキスト ボックス 10">
            <a:extLst>
              <a:ext uri="{FF2B5EF4-FFF2-40B4-BE49-F238E27FC236}">
                <a16:creationId xmlns:a16="http://schemas.microsoft.com/office/drawing/2014/main" id="{EF7433F1-BDBA-484F-AEEF-D17F9B295387}"/>
              </a:ext>
            </a:extLst>
          </p:cNvPr>
          <p:cNvSpPr txBox="1"/>
          <p:nvPr/>
        </p:nvSpPr>
        <p:spPr>
          <a:xfrm>
            <a:off x="5829215" y="5951602"/>
            <a:ext cx="4955058" cy="369332"/>
          </a:xfrm>
          <a:prstGeom prst="rect">
            <a:avLst/>
          </a:prstGeom>
          <a:noFill/>
        </p:spPr>
        <p:txBody>
          <a:bodyPr wrap="square">
            <a:spAutoFit/>
          </a:bodyPr>
          <a:lstStyle/>
          <a:p>
            <a:r>
              <a:rPr lang="ja-JP" altLang="en-US" dirty="0"/>
              <a:t>出典　https://jglobal.jst.go.jp/</a:t>
            </a:r>
          </a:p>
        </p:txBody>
      </p:sp>
    </p:spTree>
    <p:extLst>
      <p:ext uri="{BB962C8B-B14F-4D97-AF65-F5344CB8AC3E}">
        <p14:creationId xmlns:p14="http://schemas.microsoft.com/office/powerpoint/2010/main" val="900120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B9C4C0B-BCF4-4D62-9202-8365188DACD4}"/>
              </a:ext>
            </a:extLst>
          </p:cNvPr>
          <p:cNvSpPr>
            <a:spLocks noGrp="1"/>
          </p:cNvSpPr>
          <p:nvPr>
            <p:ph type="title"/>
          </p:nvPr>
        </p:nvSpPr>
        <p:spPr/>
        <p:txBody>
          <a:bodyPr/>
          <a:lstStyle/>
          <a:p>
            <a:r>
              <a:rPr kumimoji="1" lang="ja-JP" altLang="en-US" dirty="0"/>
              <a:t>共出語、関連語の表示</a:t>
            </a:r>
          </a:p>
        </p:txBody>
      </p:sp>
      <p:sp>
        <p:nvSpPr>
          <p:cNvPr id="3" name="フッター プレースホルダー 2">
            <a:extLst>
              <a:ext uri="{FF2B5EF4-FFF2-40B4-BE49-F238E27FC236}">
                <a16:creationId xmlns:a16="http://schemas.microsoft.com/office/drawing/2014/main" id="{21D22586-41C6-4989-9A20-1CA64F7AABED}"/>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6C4C76E-8F15-4246-8F79-FF37FA1BD772}"/>
              </a:ext>
            </a:extLst>
          </p:cNvPr>
          <p:cNvSpPr>
            <a:spLocks noGrp="1"/>
          </p:cNvSpPr>
          <p:nvPr>
            <p:ph type="sldNum" sz="quarter" idx="12"/>
          </p:nvPr>
        </p:nvSpPr>
        <p:spPr/>
        <p:txBody>
          <a:bodyPr/>
          <a:lstStyle/>
          <a:p>
            <a:fld id="{F48F7E16-ADB4-B142-B332-263287BED0B0}" type="slidenum">
              <a:rPr lang="ja-JP" altLang="en-US" smtClean="0"/>
              <a:pPr/>
              <a:t>12</a:t>
            </a:fld>
            <a:endParaRPr lang="ja-JP" altLang="en-US" dirty="0"/>
          </a:p>
        </p:txBody>
      </p:sp>
      <p:pic>
        <p:nvPicPr>
          <p:cNvPr id="6" name="図 5">
            <a:extLst>
              <a:ext uri="{FF2B5EF4-FFF2-40B4-BE49-F238E27FC236}">
                <a16:creationId xmlns:a16="http://schemas.microsoft.com/office/drawing/2014/main" id="{07BC802C-0FBB-47BA-9BEA-0BE75B2B01BA}"/>
              </a:ext>
            </a:extLst>
          </p:cNvPr>
          <p:cNvPicPr>
            <a:picLocks noChangeAspect="1"/>
          </p:cNvPicPr>
          <p:nvPr/>
        </p:nvPicPr>
        <p:blipFill>
          <a:blip r:embed="rId2"/>
          <a:stretch>
            <a:fillRect/>
          </a:stretch>
        </p:blipFill>
        <p:spPr>
          <a:xfrm>
            <a:off x="0" y="1933761"/>
            <a:ext cx="9906000" cy="3997158"/>
          </a:xfrm>
          <a:prstGeom prst="rect">
            <a:avLst/>
          </a:prstGeom>
        </p:spPr>
      </p:pic>
      <p:sp>
        <p:nvSpPr>
          <p:cNvPr id="5" name="テキスト ボックス 4">
            <a:extLst>
              <a:ext uri="{FF2B5EF4-FFF2-40B4-BE49-F238E27FC236}">
                <a16:creationId xmlns:a16="http://schemas.microsoft.com/office/drawing/2014/main" id="{0BDBECB9-9033-46A1-97E2-02E88307D56A}"/>
              </a:ext>
            </a:extLst>
          </p:cNvPr>
          <p:cNvSpPr txBox="1"/>
          <p:nvPr/>
        </p:nvSpPr>
        <p:spPr>
          <a:xfrm>
            <a:off x="3894502" y="6027382"/>
            <a:ext cx="4955058" cy="369332"/>
          </a:xfrm>
          <a:prstGeom prst="rect">
            <a:avLst/>
          </a:prstGeom>
          <a:noFill/>
        </p:spPr>
        <p:txBody>
          <a:bodyPr wrap="square">
            <a:spAutoFit/>
          </a:bodyPr>
          <a:lstStyle/>
          <a:p>
            <a:r>
              <a:rPr lang="ja-JP" altLang="en-US" dirty="0"/>
              <a:t>出典　https://jglobal.jst.go.jp/</a:t>
            </a:r>
          </a:p>
        </p:txBody>
      </p:sp>
      <p:sp>
        <p:nvSpPr>
          <p:cNvPr id="8" name="テキスト ボックス 7">
            <a:extLst>
              <a:ext uri="{FF2B5EF4-FFF2-40B4-BE49-F238E27FC236}">
                <a16:creationId xmlns:a16="http://schemas.microsoft.com/office/drawing/2014/main" id="{00544C2F-36C6-4ED9-908F-BB674A661A30}"/>
              </a:ext>
            </a:extLst>
          </p:cNvPr>
          <p:cNvSpPr txBox="1"/>
          <p:nvPr/>
        </p:nvSpPr>
        <p:spPr>
          <a:xfrm>
            <a:off x="463550" y="645952"/>
            <a:ext cx="8646894" cy="1754326"/>
          </a:xfrm>
          <a:prstGeom prst="rect">
            <a:avLst/>
          </a:prstGeom>
          <a:noFill/>
        </p:spPr>
        <p:txBody>
          <a:bodyPr wrap="square" rtlCol="0">
            <a:spAutoFit/>
          </a:bodyPr>
          <a:lstStyle/>
          <a:p>
            <a:r>
              <a:rPr kumimoji="1" lang="ja-JP" altLang="en-US" dirty="0"/>
              <a:t>熱伝導の共出語、関連語が表示される。</a:t>
            </a:r>
            <a:endParaRPr kumimoji="1" lang="en-US" altLang="ja-JP" dirty="0"/>
          </a:p>
          <a:p>
            <a:r>
              <a:rPr lang="ja-JP" altLang="en-US" dirty="0"/>
              <a:t>右にサーマルインターフェイスマテリアル、サーマルビアなどの関連語が、</a:t>
            </a:r>
            <a:endParaRPr lang="en-US" altLang="ja-JP" dirty="0"/>
          </a:p>
          <a:p>
            <a:r>
              <a:rPr kumimoji="1" lang="ja-JP" altLang="en-US" dirty="0"/>
              <a:t>左に共出語が表示されていることが分かる。これらは特許明細書や論文に記載された内容であるため、未知のものがあればアプリケーション探索のヒント（「といえば○○」）になる。</a:t>
            </a:r>
            <a:endParaRPr lang="en-US" altLang="ja-JP" dirty="0"/>
          </a:p>
          <a:p>
            <a:r>
              <a:rPr kumimoji="1" lang="ja-JP" altLang="en-US" dirty="0"/>
              <a:t>未知のものがないかをチェックする。</a:t>
            </a:r>
          </a:p>
        </p:txBody>
      </p:sp>
      <p:sp>
        <p:nvSpPr>
          <p:cNvPr id="7" name="テキスト ボックス 6">
            <a:extLst>
              <a:ext uri="{FF2B5EF4-FFF2-40B4-BE49-F238E27FC236}">
                <a16:creationId xmlns:a16="http://schemas.microsoft.com/office/drawing/2014/main" id="{C3C4C841-483C-4BD3-A4B2-7A3211DAE8B2}"/>
              </a:ext>
            </a:extLst>
          </p:cNvPr>
          <p:cNvSpPr txBox="1"/>
          <p:nvPr/>
        </p:nvSpPr>
        <p:spPr>
          <a:xfrm>
            <a:off x="424264" y="4550396"/>
            <a:ext cx="2712226" cy="1200329"/>
          </a:xfrm>
          <a:prstGeom prst="rect">
            <a:avLst/>
          </a:prstGeom>
          <a:noFill/>
        </p:spPr>
        <p:txBody>
          <a:bodyPr wrap="square" rtlCol="0">
            <a:spAutoFit/>
          </a:bodyPr>
          <a:lstStyle/>
          <a:p>
            <a:r>
              <a:rPr kumimoji="1" lang="ja-JP" altLang="en-US" dirty="0"/>
              <a:t>なお、この調査では共出語、関連語などの厳密な区分けにこだわる必要性はない。</a:t>
            </a:r>
          </a:p>
        </p:txBody>
      </p:sp>
    </p:spTree>
    <p:extLst>
      <p:ext uri="{BB962C8B-B14F-4D97-AF65-F5344CB8AC3E}">
        <p14:creationId xmlns:p14="http://schemas.microsoft.com/office/powerpoint/2010/main" val="2956822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E423BF-F2BC-49C9-A4F5-12167C4F209C}"/>
              </a:ext>
            </a:extLst>
          </p:cNvPr>
          <p:cNvSpPr>
            <a:spLocks noGrp="1"/>
          </p:cNvSpPr>
          <p:nvPr>
            <p:ph type="title"/>
          </p:nvPr>
        </p:nvSpPr>
        <p:spPr/>
        <p:txBody>
          <a:bodyPr/>
          <a:lstStyle/>
          <a:p>
            <a:r>
              <a:rPr kumimoji="1" lang="ja-JP" altLang="en-US" dirty="0"/>
              <a:t>次の段階の調査もする</a:t>
            </a:r>
          </a:p>
        </p:txBody>
      </p:sp>
      <p:sp>
        <p:nvSpPr>
          <p:cNvPr id="3" name="フッター プレースホルダー 2">
            <a:extLst>
              <a:ext uri="{FF2B5EF4-FFF2-40B4-BE49-F238E27FC236}">
                <a16:creationId xmlns:a16="http://schemas.microsoft.com/office/drawing/2014/main" id="{40DB307B-638C-42FD-B6E6-50B41CD2B1B2}"/>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2816E8E-08A9-4263-8DD3-6858A9AD129B}"/>
              </a:ext>
            </a:extLst>
          </p:cNvPr>
          <p:cNvSpPr>
            <a:spLocks noGrp="1"/>
          </p:cNvSpPr>
          <p:nvPr>
            <p:ph type="sldNum" sz="quarter" idx="12"/>
          </p:nvPr>
        </p:nvSpPr>
        <p:spPr/>
        <p:txBody>
          <a:bodyPr/>
          <a:lstStyle/>
          <a:p>
            <a:fld id="{F48F7E16-ADB4-B142-B332-263287BED0B0}" type="slidenum">
              <a:rPr lang="ja-JP" altLang="en-US" smtClean="0"/>
              <a:pPr/>
              <a:t>13</a:t>
            </a:fld>
            <a:endParaRPr lang="ja-JP" altLang="en-US" dirty="0"/>
          </a:p>
        </p:txBody>
      </p:sp>
      <p:pic>
        <p:nvPicPr>
          <p:cNvPr id="6" name="図 5">
            <a:extLst>
              <a:ext uri="{FF2B5EF4-FFF2-40B4-BE49-F238E27FC236}">
                <a16:creationId xmlns:a16="http://schemas.microsoft.com/office/drawing/2014/main" id="{BA7A4ADE-EB3C-4615-8DBC-48AAA6226320}"/>
              </a:ext>
            </a:extLst>
          </p:cNvPr>
          <p:cNvPicPr>
            <a:picLocks noChangeAspect="1"/>
          </p:cNvPicPr>
          <p:nvPr/>
        </p:nvPicPr>
        <p:blipFill>
          <a:blip r:embed="rId2"/>
          <a:stretch>
            <a:fillRect/>
          </a:stretch>
        </p:blipFill>
        <p:spPr>
          <a:xfrm>
            <a:off x="0" y="2341866"/>
            <a:ext cx="9906000" cy="2174268"/>
          </a:xfrm>
          <a:prstGeom prst="rect">
            <a:avLst/>
          </a:prstGeom>
        </p:spPr>
      </p:pic>
      <p:sp>
        <p:nvSpPr>
          <p:cNvPr id="5" name="テキスト ボックス 4">
            <a:extLst>
              <a:ext uri="{FF2B5EF4-FFF2-40B4-BE49-F238E27FC236}">
                <a16:creationId xmlns:a16="http://schemas.microsoft.com/office/drawing/2014/main" id="{7DE4259A-7D56-47AC-BD12-90A303C6859D}"/>
              </a:ext>
            </a:extLst>
          </p:cNvPr>
          <p:cNvSpPr txBox="1"/>
          <p:nvPr/>
        </p:nvSpPr>
        <p:spPr>
          <a:xfrm>
            <a:off x="463550" y="645952"/>
            <a:ext cx="8646894" cy="1200329"/>
          </a:xfrm>
          <a:prstGeom prst="rect">
            <a:avLst/>
          </a:prstGeom>
          <a:noFill/>
        </p:spPr>
        <p:txBody>
          <a:bodyPr wrap="square" rtlCol="0">
            <a:spAutoFit/>
          </a:bodyPr>
          <a:lstStyle/>
          <a:p>
            <a:r>
              <a:rPr kumimoji="1" lang="ja-JP" altLang="en-US" dirty="0"/>
              <a:t>サーマルインターフェイスマテリアルの共出語、関連語が表示される。</a:t>
            </a:r>
            <a:endParaRPr kumimoji="1" lang="en-US" altLang="ja-JP" dirty="0"/>
          </a:p>
          <a:p>
            <a:r>
              <a:rPr lang="ja-JP" altLang="en-US" dirty="0"/>
              <a:t>右に、グリース、接着剤などの関連語が、</a:t>
            </a:r>
            <a:endParaRPr lang="en-US" altLang="ja-JP" dirty="0"/>
          </a:p>
          <a:p>
            <a:r>
              <a:rPr kumimoji="1" lang="ja-JP" altLang="en-US" dirty="0"/>
              <a:t>左にはパワーモジュールや、ヘッドライトなどのアプリケーションと思われる関連語が表示されている。</a:t>
            </a:r>
          </a:p>
        </p:txBody>
      </p:sp>
      <p:sp>
        <p:nvSpPr>
          <p:cNvPr id="9" name="テキスト ボックス 8">
            <a:extLst>
              <a:ext uri="{FF2B5EF4-FFF2-40B4-BE49-F238E27FC236}">
                <a16:creationId xmlns:a16="http://schemas.microsoft.com/office/drawing/2014/main" id="{D95107DB-28B5-45B7-A809-BE0E5E8396E2}"/>
              </a:ext>
            </a:extLst>
          </p:cNvPr>
          <p:cNvSpPr txBox="1"/>
          <p:nvPr/>
        </p:nvSpPr>
        <p:spPr>
          <a:xfrm>
            <a:off x="3894502" y="6027382"/>
            <a:ext cx="4955058" cy="369332"/>
          </a:xfrm>
          <a:prstGeom prst="rect">
            <a:avLst/>
          </a:prstGeom>
          <a:noFill/>
        </p:spPr>
        <p:txBody>
          <a:bodyPr wrap="square">
            <a:spAutoFit/>
          </a:bodyPr>
          <a:lstStyle/>
          <a:p>
            <a:r>
              <a:rPr lang="ja-JP" altLang="en-US" dirty="0"/>
              <a:t>出典　https://jglobal.jst.go.jp/</a:t>
            </a:r>
          </a:p>
        </p:txBody>
      </p:sp>
      <p:sp>
        <p:nvSpPr>
          <p:cNvPr id="10" name="テキスト ボックス 9">
            <a:extLst>
              <a:ext uri="{FF2B5EF4-FFF2-40B4-BE49-F238E27FC236}">
                <a16:creationId xmlns:a16="http://schemas.microsoft.com/office/drawing/2014/main" id="{B7FF02A8-68D3-40BE-AF0C-EDB0DAECA393}"/>
              </a:ext>
            </a:extLst>
          </p:cNvPr>
          <p:cNvSpPr txBox="1"/>
          <p:nvPr/>
        </p:nvSpPr>
        <p:spPr>
          <a:xfrm>
            <a:off x="352338" y="4688553"/>
            <a:ext cx="8931000" cy="1200329"/>
          </a:xfrm>
          <a:prstGeom prst="rect">
            <a:avLst/>
          </a:prstGeom>
          <a:noFill/>
        </p:spPr>
        <p:txBody>
          <a:bodyPr wrap="square" rtlCol="0">
            <a:spAutoFit/>
          </a:bodyPr>
          <a:lstStyle/>
          <a:p>
            <a:r>
              <a:rPr kumimoji="1" lang="ja-JP" altLang="en-US" dirty="0"/>
              <a:t>「といえば」、と考えて、何度も行ったり来たりして、未知の用語を洗い出すこと。</a:t>
            </a:r>
            <a:endParaRPr kumimoji="1" lang="en-US" altLang="ja-JP" dirty="0"/>
          </a:p>
          <a:p>
            <a:r>
              <a:rPr kumimoji="1" lang="ja-JP" altLang="en-US" dirty="0"/>
              <a:t>行ったり来たりとは、検索語を代えて関連語を調べること。</a:t>
            </a:r>
            <a:endParaRPr kumimoji="1" lang="en-US" altLang="ja-JP" dirty="0"/>
          </a:p>
          <a:p>
            <a:r>
              <a:rPr lang="en-US" altLang="ja-JP" dirty="0"/>
              <a:t>※</a:t>
            </a:r>
            <a:r>
              <a:rPr lang="ja-JP" altLang="en-US" dirty="0"/>
              <a:t>この資料では、最初「熱伝導」だったのを「サーマルインターフェースマテリアル」と代えて１度だけ繰り返した結果を示しているにすぎない。</a:t>
            </a:r>
            <a:endParaRPr kumimoji="1" lang="ja-JP" altLang="en-US" dirty="0"/>
          </a:p>
        </p:txBody>
      </p:sp>
    </p:spTree>
    <p:extLst>
      <p:ext uri="{BB962C8B-B14F-4D97-AF65-F5344CB8AC3E}">
        <p14:creationId xmlns:p14="http://schemas.microsoft.com/office/powerpoint/2010/main" val="2399252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376906-FEA1-4D9D-8DC9-E1194373C9B4}"/>
              </a:ext>
            </a:extLst>
          </p:cNvPr>
          <p:cNvSpPr>
            <a:spLocks noGrp="1"/>
          </p:cNvSpPr>
          <p:nvPr>
            <p:ph type="title"/>
          </p:nvPr>
        </p:nvSpPr>
        <p:spPr/>
        <p:txBody>
          <a:bodyPr/>
          <a:lstStyle/>
          <a:p>
            <a:r>
              <a:rPr kumimoji="1" lang="ja-JP" altLang="en-US" dirty="0"/>
              <a:t>３層で整理する</a:t>
            </a:r>
          </a:p>
        </p:txBody>
      </p:sp>
      <p:sp>
        <p:nvSpPr>
          <p:cNvPr id="3" name="フッター プレースホルダー 2">
            <a:extLst>
              <a:ext uri="{FF2B5EF4-FFF2-40B4-BE49-F238E27FC236}">
                <a16:creationId xmlns:a16="http://schemas.microsoft.com/office/drawing/2014/main" id="{CC9D3719-F9EC-4DB8-AF6A-DF8DBD5B655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0488BD7-53CF-4198-BE7F-9B2060C4661F}"/>
              </a:ext>
            </a:extLst>
          </p:cNvPr>
          <p:cNvSpPr>
            <a:spLocks noGrp="1"/>
          </p:cNvSpPr>
          <p:nvPr>
            <p:ph type="sldNum" sz="quarter" idx="12"/>
          </p:nvPr>
        </p:nvSpPr>
        <p:spPr/>
        <p:txBody>
          <a:bodyPr/>
          <a:lstStyle/>
          <a:p>
            <a:fld id="{F48F7E16-ADB4-B142-B332-263287BED0B0}" type="slidenum">
              <a:rPr lang="ja-JP" altLang="en-US" smtClean="0"/>
              <a:pPr/>
              <a:t>14</a:t>
            </a:fld>
            <a:endParaRPr lang="ja-JP" altLang="en-US" dirty="0"/>
          </a:p>
        </p:txBody>
      </p:sp>
      <p:graphicFrame>
        <p:nvGraphicFramePr>
          <p:cNvPr id="5" name="表 5">
            <a:extLst>
              <a:ext uri="{FF2B5EF4-FFF2-40B4-BE49-F238E27FC236}">
                <a16:creationId xmlns:a16="http://schemas.microsoft.com/office/drawing/2014/main" id="{964CB030-7148-4928-8B70-E2AC705F0748}"/>
              </a:ext>
            </a:extLst>
          </p:cNvPr>
          <p:cNvGraphicFramePr>
            <a:graphicFrameLocks noGrp="1"/>
          </p:cNvGraphicFramePr>
          <p:nvPr>
            <p:extLst>
              <p:ext uri="{D42A27DB-BD31-4B8C-83A1-F6EECF244321}">
                <p14:modId xmlns:p14="http://schemas.microsoft.com/office/powerpoint/2010/main" val="3342802555"/>
              </p:ext>
            </p:extLst>
          </p:nvPr>
        </p:nvGraphicFramePr>
        <p:xfrm>
          <a:off x="272845" y="721039"/>
          <a:ext cx="6604000" cy="5582920"/>
        </p:xfrm>
        <a:graphic>
          <a:graphicData uri="http://schemas.openxmlformats.org/drawingml/2006/table">
            <a:tbl>
              <a:tblPr firstRow="1" bandRow="1">
                <a:tableStyleId>{5C22544A-7EE6-4342-B048-85BDC9FD1C3A}</a:tableStyleId>
              </a:tblPr>
              <a:tblGrid>
                <a:gridCol w="1772265">
                  <a:extLst>
                    <a:ext uri="{9D8B030D-6E8A-4147-A177-3AD203B41FA5}">
                      <a16:colId xmlns:a16="http://schemas.microsoft.com/office/drawing/2014/main" val="2089027906"/>
                    </a:ext>
                  </a:extLst>
                </a:gridCol>
                <a:gridCol w="4831735">
                  <a:extLst>
                    <a:ext uri="{9D8B030D-6E8A-4147-A177-3AD203B41FA5}">
                      <a16:colId xmlns:a16="http://schemas.microsoft.com/office/drawing/2014/main" val="1922912570"/>
                    </a:ext>
                  </a:extLst>
                </a:gridCol>
              </a:tblGrid>
              <a:tr h="370840">
                <a:tc>
                  <a:txBody>
                    <a:bodyPr/>
                    <a:lstStyle/>
                    <a:p>
                      <a:r>
                        <a:rPr kumimoji="1" lang="ja-JP" altLang="en-US" dirty="0"/>
                        <a:t>項目</a:t>
                      </a:r>
                    </a:p>
                  </a:txBody>
                  <a:tcPr/>
                </a:tc>
                <a:tc>
                  <a:txBody>
                    <a:bodyPr/>
                    <a:lstStyle/>
                    <a:p>
                      <a:r>
                        <a:rPr kumimoji="1" lang="ja-JP" altLang="en-US" dirty="0"/>
                        <a:t>シソーラスマップからの整理</a:t>
                      </a:r>
                    </a:p>
                  </a:txBody>
                  <a:tcPr/>
                </a:tc>
                <a:extLst>
                  <a:ext uri="{0D108BD9-81ED-4DB2-BD59-A6C34878D82A}">
                    <a16:rowId xmlns:a16="http://schemas.microsoft.com/office/drawing/2014/main" val="3083225730"/>
                  </a:ext>
                </a:extLst>
              </a:tr>
              <a:tr h="370840">
                <a:tc>
                  <a:txBody>
                    <a:bodyPr/>
                    <a:lstStyle/>
                    <a:p>
                      <a:r>
                        <a:rPr kumimoji="1" lang="ja-JP" altLang="en-US" dirty="0"/>
                        <a:t>技術（材料名、物質名）</a:t>
                      </a:r>
                    </a:p>
                  </a:txBody>
                  <a:tcPr/>
                </a:tc>
                <a:tc>
                  <a:txBody>
                    <a:bodyPr/>
                    <a:lstStyle/>
                    <a:p>
                      <a:r>
                        <a:rPr kumimoji="1" lang="ja-JP" altLang="en-US" dirty="0"/>
                        <a:t>高熱伝導性樹脂</a:t>
                      </a:r>
                      <a:endParaRPr kumimoji="1" lang="en-US" altLang="ja-JP" dirty="0"/>
                    </a:p>
                    <a:p>
                      <a:r>
                        <a:rPr kumimoji="1" lang="ja-JP" altLang="en-US" dirty="0"/>
                        <a:t>サーマルインターフェースマテリアル</a:t>
                      </a:r>
                      <a:endParaRPr kumimoji="1" lang="en-US" altLang="ja-JP" dirty="0"/>
                    </a:p>
                    <a:p>
                      <a:r>
                        <a:rPr kumimoji="1" lang="ja-JP" altLang="en-US" dirty="0"/>
                        <a:t>ヒートシンク　</a:t>
                      </a:r>
                      <a:endParaRPr kumimoji="1" lang="en-US" altLang="ja-JP" dirty="0"/>
                    </a:p>
                    <a:p>
                      <a:r>
                        <a:rPr kumimoji="1" lang="ja-JP" altLang="en-US" dirty="0"/>
                        <a:t>サーマルビア</a:t>
                      </a:r>
                      <a:endParaRPr kumimoji="1" lang="en-US" altLang="ja-JP" dirty="0"/>
                    </a:p>
                    <a:p>
                      <a:r>
                        <a:rPr kumimoji="1" lang="ja-JP" altLang="en-US" dirty="0"/>
                        <a:t>グリース　</a:t>
                      </a:r>
                      <a:endParaRPr kumimoji="1" lang="en-US" altLang="ja-JP" dirty="0"/>
                    </a:p>
                    <a:p>
                      <a:r>
                        <a:rPr kumimoji="1" lang="ja-JP" altLang="en-US" dirty="0"/>
                        <a:t>接着剤</a:t>
                      </a:r>
                      <a:endParaRPr kumimoji="1" lang="en-US" altLang="ja-JP" dirty="0"/>
                    </a:p>
                    <a:p>
                      <a:r>
                        <a:rPr kumimoji="1" lang="ja-JP" altLang="en-US" dirty="0"/>
                        <a:t>熱界面材料</a:t>
                      </a:r>
                    </a:p>
                  </a:txBody>
                  <a:tcPr/>
                </a:tc>
                <a:extLst>
                  <a:ext uri="{0D108BD9-81ED-4DB2-BD59-A6C34878D82A}">
                    <a16:rowId xmlns:a16="http://schemas.microsoft.com/office/drawing/2014/main" val="1059681133"/>
                  </a:ext>
                </a:extLst>
              </a:tr>
              <a:tr h="370840">
                <a:tc>
                  <a:txBody>
                    <a:bodyPr/>
                    <a:lstStyle/>
                    <a:p>
                      <a:r>
                        <a:rPr kumimoji="1" lang="ja-JP" altLang="en-US" dirty="0"/>
                        <a:t>機能</a:t>
                      </a:r>
                    </a:p>
                  </a:txBody>
                  <a:tcPr/>
                </a:tc>
                <a:tc>
                  <a:txBody>
                    <a:bodyPr/>
                    <a:lstStyle/>
                    <a:p>
                      <a:r>
                        <a:rPr kumimoji="1" lang="ja-JP" altLang="en-US" dirty="0"/>
                        <a:t>熱伝導</a:t>
                      </a:r>
                      <a:endParaRPr kumimoji="1" lang="en-US" altLang="ja-JP" dirty="0"/>
                    </a:p>
                    <a:p>
                      <a:r>
                        <a:rPr kumimoji="1" lang="ja-JP" altLang="en-US" dirty="0"/>
                        <a:t>熱伝達</a:t>
                      </a:r>
                      <a:endParaRPr kumimoji="1" lang="en-US" altLang="ja-JP" dirty="0"/>
                    </a:p>
                    <a:p>
                      <a:r>
                        <a:rPr kumimoji="1" lang="ja-JP" altLang="en-US" dirty="0"/>
                        <a:t>熱輸送</a:t>
                      </a:r>
                      <a:endParaRPr kumimoji="1" lang="en-US" altLang="ja-JP" dirty="0"/>
                    </a:p>
                    <a:p>
                      <a:r>
                        <a:rPr kumimoji="1" lang="ja-JP" altLang="en-US" dirty="0"/>
                        <a:t>熱放射</a:t>
                      </a:r>
                      <a:endParaRPr kumimoji="1" lang="en-US" altLang="ja-JP" dirty="0"/>
                    </a:p>
                    <a:p>
                      <a:r>
                        <a:rPr kumimoji="1" lang="ja-JP" altLang="en-US" dirty="0"/>
                        <a:t>放熱</a:t>
                      </a:r>
                      <a:endParaRPr kumimoji="1" lang="en-US" altLang="ja-JP" dirty="0"/>
                    </a:p>
                    <a:p>
                      <a:r>
                        <a:rPr kumimoji="1" lang="ja-JP" altLang="en-US" dirty="0"/>
                        <a:t>冷却</a:t>
                      </a:r>
                    </a:p>
                  </a:txBody>
                  <a:tcPr/>
                </a:tc>
                <a:extLst>
                  <a:ext uri="{0D108BD9-81ED-4DB2-BD59-A6C34878D82A}">
                    <a16:rowId xmlns:a16="http://schemas.microsoft.com/office/drawing/2014/main" val="3958357129"/>
                  </a:ext>
                </a:extLst>
              </a:tr>
              <a:tr h="370840">
                <a:tc>
                  <a:txBody>
                    <a:bodyPr/>
                    <a:lstStyle/>
                    <a:p>
                      <a:r>
                        <a:rPr kumimoji="1" lang="ja-JP" altLang="en-US" dirty="0"/>
                        <a:t>用途</a:t>
                      </a:r>
                    </a:p>
                  </a:txBody>
                  <a:tcPr/>
                </a:tc>
                <a:tc>
                  <a:txBody>
                    <a:bodyPr/>
                    <a:lstStyle/>
                    <a:p>
                      <a:r>
                        <a:rPr kumimoji="1" lang="ja-JP" altLang="en-US" dirty="0"/>
                        <a:t>ヘッドライト（の冷却）</a:t>
                      </a:r>
                      <a:endParaRPr kumimoji="1" lang="en-US" altLang="ja-JP" dirty="0"/>
                    </a:p>
                    <a:p>
                      <a:r>
                        <a:rPr kumimoji="1" lang="ja-JP" altLang="en-US" dirty="0"/>
                        <a:t>パワーモジュール（の冷却）</a:t>
                      </a:r>
                      <a:endParaRPr kumimoji="1" lang="en-US" altLang="ja-JP" dirty="0"/>
                    </a:p>
                    <a:p>
                      <a:r>
                        <a:rPr kumimoji="1" lang="ja-JP" altLang="en-US" dirty="0"/>
                        <a:t>窒化ガリウム（パワーデバイスの冷却）</a:t>
                      </a:r>
                      <a:endParaRPr kumimoji="1" lang="en-US" altLang="ja-JP" dirty="0"/>
                    </a:p>
                    <a:p>
                      <a:r>
                        <a:rPr kumimoji="1" lang="ja-JP" altLang="en-US" dirty="0"/>
                        <a:t>発光ダイオード（の冷却）</a:t>
                      </a:r>
                      <a:endParaRPr kumimoji="1" lang="en-US" altLang="ja-JP" dirty="0"/>
                    </a:p>
                    <a:p>
                      <a:r>
                        <a:rPr kumimoji="1" lang="ja-JP" altLang="en-US" dirty="0"/>
                        <a:t>回路（の冷却）</a:t>
                      </a:r>
                    </a:p>
                  </a:txBody>
                  <a:tcPr/>
                </a:tc>
                <a:extLst>
                  <a:ext uri="{0D108BD9-81ED-4DB2-BD59-A6C34878D82A}">
                    <a16:rowId xmlns:a16="http://schemas.microsoft.com/office/drawing/2014/main" val="543897143"/>
                  </a:ext>
                </a:extLst>
              </a:tr>
            </a:tbl>
          </a:graphicData>
        </a:graphic>
      </p:graphicFrame>
      <p:sp>
        <p:nvSpPr>
          <p:cNvPr id="6" name="テキスト ボックス 5">
            <a:extLst>
              <a:ext uri="{FF2B5EF4-FFF2-40B4-BE49-F238E27FC236}">
                <a16:creationId xmlns:a16="http://schemas.microsoft.com/office/drawing/2014/main" id="{428ED8B6-716E-4B20-A915-3F99C2FDFADB}"/>
              </a:ext>
            </a:extLst>
          </p:cNvPr>
          <p:cNvSpPr txBox="1"/>
          <p:nvPr/>
        </p:nvSpPr>
        <p:spPr>
          <a:xfrm>
            <a:off x="6884076" y="1019489"/>
            <a:ext cx="2749080" cy="4524315"/>
          </a:xfrm>
          <a:prstGeom prst="rect">
            <a:avLst/>
          </a:prstGeom>
          <a:noFill/>
        </p:spPr>
        <p:txBody>
          <a:bodyPr wrap="square" rtlCol="0">
            <a:spAutoFit/>
          </a:bodyPr>
          <a:lstStyle/>
          <a:p>
            <a:r>
              <a:rPr kumimoji="1" lang="ja-JP" altLang="en-US" dirty="0"/>
              <a:t>技術、機能、用途の３つの視点で用語を整理する。</a:t>
            </a:r>
            <a:endParaRPr kumimoji="1" lang="en-US" altLang="ja-JP" dirty="0"/>
          </a:p>
          <a:p>
            <a:endParaRPr lang="en-US" altLang="ja-JP" dirty="0"/>
          </a:p>
          <a:p>
            <a:r>
              <a:rPr kumimoji="1" lang="ja-JP" altLang="en-US" dirty="0"/>
              <a:t>なお、この時点でこのようには整理できない場合がある。</a:t>
            </a:r>
            <a:endParaRPr kumimoji="1" lang="en-US" altLang="ja-JP" dirty="0"/>
          </a:p>
          <a:p>
            <a:endParaRPr lang="en-US" altLang="ja-JP" dirty="0"/>
          </a:p>
          <a:p>
            <a:r>
              <a:rPr kumimoji="1" lang="ja-JP" altLang="en-US" dirty="0"/>
              <a:t>よくあるケースが用途の情報が出ないということ。</a:t>
            </a:r>
            <a:endParaRPr kumimoji="1" lang="en-US" altLang="ja-JP" dirty="0"/>
          </a:p>
          <a:p>
            <a:endParaRPr kumimoji="1" lang="en-US" altLang="ja-JP" dirty="0"/>
          </a:p>
          <a:p>
            <a:r>
              <a:rPr kumimoji="1" lang="ja-JP" altLang="en-US" dirty="0"/>
              <a:t>共起語に</a:t>
            </a:r>
            <a:r>
              <a:rPr lang="ja-JP" altLang="en-US" dirty="0"/>
              <a:t>用途の情報がでる可能性は低く、また、用途探索においては共起語にでるような用途情報の重要性は低いため、無視して良い。</a:t>
            </a:r>
            <a:endParaRPr lang="en-US" altLang="ja-JP" dirty="0"/>
          </a:p>
        </p:txBody>
      </p:sp>
    </p:spTree>
    <p:extLst>
      <p:ext uri="{BB962C8B-B14F-4D97-AF65-F5344CB8AC3E}">
        <p14:creationId xmlns:p14="http://schemas.microsoft.com/office/powerpoint/2010/main" val="2964273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29AC6D-E1C2-479A-BDB9-D30818232981}"/>
              </a:ext>
            </a:extLst>
          </p:cNvPr>
          <p:cNvSpPr>
            <a:spLocks noGrp="1"/>
          </p:cNvSpPr>
          <p:nvPr>
            <p:ph type="title"/>
          </p:nvPr>
        </p:nvSpPr>
        <p:spPr/>
        <p:txBody>
          <a:bodyPr/>
          <a:lstStyle/>
          <a:p>
            <a:r>
              <a:rPr kumimoji="1" lang="ja-JP" altLang="en-US" dirty="0"/>
              <a:t>ステップ２．特許文献の検索</a:t>
            </a:r>
          </a:p>
        </p:txBody>
      </p:sp>
      <p:sp>
        <p:nvSpPr>
          <p:cNvPr id="3" name="テキスト プレースホルダー 2">
            <a:extLst>
              <a:ext uri="{FF2B5EF4-FFF2-40B4-BE49-F238E27FC236}">
                <a16:creationId xmlns:a16="http://schemas.microsoft.com/office/drawing/2014/main" id="{1C30E7F1-9030-4181-878C-E9BB3EEC3ECA}"/>
              </a:ext>
            </a:extLst>
          </p:cNvPr>
          <p:cNvSpPr>
            <a:spLocks noGrp="1"/>
          </p:cNvSpPr>
          <p:nvPr>
            <p:ph type="body" idx="1"/>
          </p:nvPr>
        </p:nvSpPr>
        <p:spPr/>
        <p:txBody>
          <a:bodyPr/>
          <a:lstStyle/>
          <a:p>
            <a:r>
              <a:rPr kumimoji="1" lang="ja-JP" altLang="en-US" dirty="0"/>
              <a:t>用途の探索</a:t>
            </a:r>
          </a:p>
        </p:txBody>
      </p:sp>
      <p:sp>
        <p:nvSpPr>
          <p:cNvPr id="4" name="フッター プレースホルダー 3">
            <a:extLst>
              <a:ext uri="{FF2B5EF4-FFF2-40B4-BE49-F238E27FC236}">
                <a16:creationId xmlns:a16="http://schemas.microsoft.com/office/drawing/2014/main" id="{EF60E65E-9D5A-4B66-B1BF-31024BD59E9B}"/>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1D656135-8A42-4C73-9EC8-08C7D90DA43F}"/>
              </a:ext>
            </a:extLst>
          </p:cNvPr>
          <p:cNvSpPr>
            <a:spLocks noGrp="1"/>
          </p:cNvSpPr>
          <p:nvPr>
            <p:ph type="sldNum" sz="quarter" idx="12"/>
          </p:nvPr>
        </p:nvSpPr>
        <p:spPr/>
        <p:txBody>
          <a:bodyPr/>
          <a:lstStyle/>
          <a:p>
            <a:fld id="{F48F7E16-ADB4-B142-B332-263287BED0B0}" type="slidenum">
              <a:rPr lang="ja-JP" altLang="en-US" smtClean="0"/>
              <a:pPr/>
              <a:t>15</a:t>
            </a:fld>
            <a:endParaRPr lang="ja-JP" altLang="en-US"/>
          </a:p>
        </p:txBody>
      </p:sp>
    </p:spTree>
    <p:extLst>
      <p:ext uri="{BB962C8B-B14F-4D97-AF65-F5344CB8AC3E}">
        <p14:creationId xmlns:p14="http://schemas.microsoft.com/office/powerpoint/2010/main" val="4048905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016C25-82B8-4354-B6C1-8D9937246A32}"/>
              </a:ext>
            </a:extLst>
          </p:cNvPr>
          <p:cNvSpPr>
            <a:spLocks noGrp="1"/>
          </p:cNvSpPr>
          <p:nvPr>
            <p:ph type="title"/>
          </p:nvPr>
        </p:nvSpPr>
        <p:spPr/>
        <p:txBody>
          <a:bodyPr/>
          <a:lstStyle/>
          <a:p>
            <a:r>
              <a:rPr kumimoji="1" lang="ja-JP" altLang="en-US" dirty="0"/>
              <a:t>特許文献と検索条件設定の考え方</a:t>
            </a:r>
          </a:p>
        </p:txBody>
      </p:sp>
      <p:sp>
        <p:nvSpPr>
          <p:cNvPr id="3" name="フッター プレースホルダー 2">
            <a:extLst>
              <a:ext uri="{FF2B5EF4-FFF2-40B4-BE49-F238E27FC236}">
                <a16:creationId xmlns:a16="http://schemas.microsoft.com/office/drawing/2014/main" id="{2CB4A2C2-6E45-4494-8476-C6967150094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5F131043-05E9-47AA-B095-3E3F0E8B417C}"/>
              </a:ext>
            </a:extLst>
          </p:cNvPr>
          <p:cNvSpPr>
            <a:spLocks noGrp="1"/>
          </p:cNvSpPr>
          <p:nvPr>
            <p:ph type="sldNum" sz="quarter" idx="12"/>
          </p:nvPr>
        </p:nvSpPr>
        <p:spPr/>
        <p:txBody>
          <a:bodyPr/>
          <a:lstStyle/>
          <a:p>
            <a:fld id="{F48F7E16-ADB4-B142-B332-263287BED0B0}" type="slidenum">
              <a:rPr lang="ja-JP" altLang="en-US" smtClean="0"/>
              <a:pPr/>
              <a:t>16</a:t>
            </a:fld>
            <a:endParaRPr lang="ja-JP" altLang="en-US" dirty="0"/>
          </a:p>
        </p:txBody>
      </p:sp>
      <p:sp>
        <p:nvSpPr>
          <p:cNvPr id="5" name="テキスト ボックス 4">
            <a:extLst>
              <a:ext uri="{FF2B5EF4-FFF2-40B4-BE49-F238E27FC236}">
                <a16:creationId xmlns:a16="http://schemas.microsoft.com/office/drawing/2014/main" id="{2481F3F6-98ED-4D4F-AC68-3CE70D872B93}"/>
              </a:ext>
            </a:extLst>
          </p:cNvPr>
          <p:cNvSpPr txBox="1"/>
          <p:nvPr/>
        </p:nvSpPr>
        <p:spPr>
          <a:xfrm>
            <a:off x="322218" y="966651"/>
            <a:ext cx="4441371" cy="3970318"/>
          </a:xfrm>
          <a:prstGeom prst="rect">
            <a:avLst/>
          </a:prstGeom>
          <a:noFill/>
          <a:ln>
            <a:solidFill>
              <a:schemeClr val="tx1"/>
            </a:solidFill>
          </a:ln>
        </p:spPr>
        <p:txBody>
          <a:bodyPr wrap="square" rtlCol="0">
            <a:spAutoFit/>
          </a:bodyPr>
          <a:lstStyle/>
          <a:p>
            <a:r>
              <a:rPr lang="en-US" altLang="ja-JP" dirty="0"/>
              <a:t>【</a:t>
            </a:r>
            <a:r>
              <a:rPr lang="ja-JP" altLang="en-US" dirty="0"/>
              <a:t>特許請求の範囲</a:t>
            </a:r>
            <a:r>
              <a:rPr lang="en-US" altLang="ja-JP" dirty="0"/>
              <a:t>】</a:t>
            </a:r>
          </a:p>
          <a:p>
            <a:r>
              <a:rPr lang="ja-JP" altLang="en-US" dirty="0"/>
              <a:t>○○を備えるパワーモジュール</a:t>
            </a:r>
            <a:endParaRPr lang="en-US" altLang="ja-JP" dirty="0"/>
          </a:p>
          <a:p>
            <a:endParaRPr lang="en-US" altLang="ja-JP" dirty="0"/>
          </a:p>
          <a:p>
            <a:r>
              <a:rPr kumimoji="1" lang="en-US" altLang="ja-JP" dirty="0"/>
              <a:t>【</a:t>
            </a:r>
            <a:r>
              <a:rPr kumimoji="1" lang="ja-JP" altLang="en-US" dirty="0"/>
              <a:t>要約</a:t>
            </a:r>
            <a:r>
              <a:rPr kumimoji="1" lang="en-US" altLang="ja-JP" dirty="0"/>
              <a:t>】</a:t>
            </a:r>
          </a:p>
          <a:p>
            <a:r>
              <a:rPr lang="ja-JP" altLang="en-US" dirty="0"/>
              <a:t>　</a:t>
            </a:r>
            <a:r>
              <a:rPr lang="en-US" altLang="ja-JP" dirty="0"/>
              <a:t>【</a:t>
            </a:r>
            <a:r>
              <a:rPr lang="ja-JP" altLang="en-US" dirty="0"/>
              <a:t>発明が解決する課題</a:t>
            </a:r>
            <a:r>
              <a:rPr lang="en-US" altLang="ja-JP" dirty="0"/>
              <a:t>】</a:t>
            </a:r>
          </a:p>
          <a:p>
            <a:r>
              <a:rPr kumimoji="1" lang="ja-JP" altLang="en-US" dirty="0"/>
              <a:t>　　高出力にする必要がある。</a:t>
            </a:r>
            <a:endParaRPr kumimoji="1" lang="en-US" altLang="ja-JP" dirty="0"/>
          </a:p>
          <a:p>
            <a:r>
              <a:rPr kumimoji="1" lang="ja-JP" altLang="en-US" dirty="0"/>
              <a:t>　</a:t>
            </a:r>
            <a:r>
              <a:rPr kumimoji="1" lang="en-US" altLang="ja-JP" dirty="0"/>
              <a:t>【</a:t>
            </a:r>
            <a:r>
              <a:rPr kumimoji="1" lang="ja-JP" altLang="en-US" dirty="0"/>
              <a:t>課題を解決する手段</a:t>
            </a:r>
            <a:r>
              <a:rPr kumimoji="1" lang="en-US" altLang="ja-JP" dirty="0"/>
              <a:t>】</a:t>
            </a:r>
          </a:p>
          <a:p>
            <a:r>
              <a:rPr lang="ja-JP" altLang="en-US" dirty="0"/>
              <a:t>　　○○を備えることよる。</a:t>
            </a:r>
            <a:endParaRPr lang="en-US" altLang="ja-JP" dirty="0"/>
          </a:p>
          <a:p>
            <a:endParaRPr lang="en-US" altLang="ja-JP" dirty="0"/>
          </a:p>
          <a:p>
            <a:r>
              <a:rPr lang="en-US" altLang="ja-JP" dirty="0"/>
              <a:t>【</a:t>
            </a:r>
            <a:r>
              <a:rPr lang="ja-JP" altLang="en-US" dirty="0"/>
              <a:t>詳細な説明</a:t>
            </a:r>
            <a:r>
              <a:rPr lang="en-US" altLang="ja-JP" dirty="0"/>
              <a:t>】</a:t>
            </a:r>
            <a:r>
              <a:rPr lang="ja-JP" altLang="en-US" dirty="0"/>
              <a:t>（全文）</a:t>
            </a:r>
            <a:endParaRPr lang="en-US" altLang="ja-JP" dirty="0"/>
          </a:p>
          <a:p>
            <a:r>
              <a:rPr lang="ja-JP" altLang="en-US" dirty="0"/>
              <a:t>・・・</a:t>
            </a:r>
            <a:endParaRPr lang="en-US" altLang="ja-JP" dirty="0"/>
          </a:p>
          <a:p>
            <a:r>
              <a:rPr kumimoji="1" lang="ja-JP" altLang="en-US" dirty="0"/>
              <a:t>パワーモジュールは、サーマルインターフェースマテリアルにより放熱する。</a:t>
            </a:r>
            <a:endParaRPr kumimoji="1" lang="en-US" altLang="ja-JP" dirty="0"/>
          </a:p>
          <a:p>
            <a:r>
              <a:rPr kumimoji="1" lang="ja-JP" altLang="en-US" dirty="0"/>
              <a:t>・・・</a:t>
            </a:r>
          </a:p>
        </p:txBody>
      </p:sp>
      <p:sp>
        <p:nvSpPr>
          <p:cNvPr id="6" name="テキスト ボックス 5">
            <a:extLst>
              <a:ext uri="{FF2B5EF4-FFF2-40B4-BE49-F238E27FC236}">
                <a16:creationId xmlns:a16="http://schemas.microsoft.com/office/drawing/2014/main" id="{6E8014EE-7262-4BD8-9BB7-4311D9B20932}"/>
              </a:ext>
            </a:extLst>
          </p:cNvPr>
          <p:cNvSpPr txBox="1"/>
          <p:nvPr/>
        </p:nvSpPr>
        <p:spPr>
          <a:xfrm>
            <a:off x="322218" y="597319"/>
            <a:ext cx="646331" cy="369332"/>
          </a:xfrm>
          <a:prstGeom prst="rect">
            <a:avLst/>
          </a:prstGeom>
          <a:noFill/>
        </p:spPr>
        <p:txBody>
          <a:bodyPr wrap="none" rtlCol="0">
            <a:spAutoFit/>
          </a:bodyPr>
          <a:lstStyle/>
          <a:p>
            <a:r>
              <a:rPr kumimoji="1" lang="ja-JP" altLang="en-US" dirty="0"/>
              <a:t>例１</a:t>
            </a:r>
          </a:p>
        </p:txBody>
      </p:sp>
      <p:sp>
        <p:nvSpPr>
          <p:cNvPr id="7" name="テキスト ボックス 6">
            <a:extLst>
              <a:ext uri="{FF2B5EF4-FFF2-40B4-BE49-F238E27FC236}">
                <a16:creationId xmlns:a16="http://schemas.microsoft.com/office/drawing/2014/main" id="{1CADD384-37D4-4C56-85B8-861776A26DCF}"/>
              </a:ext>
            </a:extLst>
          </p:cNvPr>
          <p:cNvSpPr txBox="1"/>
          <p:nvPr/>
        </p:nvSpPr>
        <p:spPr>
          <a:xfrm>
            <a:off x="322218" y="5060352"/>
            <a:ext cx="4441371" cy="1477328"/>
          </a:xfrm>
          <a:prstGeom prst="rect">
            <a:avLst/>
          </a:prstGeom>
          <a:noFill/>
        </p:spPr>
        <p:txBody>
          <a:bodyPr wrap="square" rtlCol="0">
            <a:spAutoFit/>
          </a:bodyPr>
          <a:lstStyle/>
          <a:p>
            <a:r>
              <a:rPr kumimoji="1" lang="ja-JP" altLang="en-US" dirty="0"/>
              <a:t>サーマルインターフェースマテリアルは</a:t>
            </a:r>
            <a:r>
              <a:rPr kumimoji="1" lang="en-US" altLang="ja-JP" dirty="0"/>
              <a:t>【</a:t>
            </a:r>
            <a:r>
              <a:rPr kumimoji="1" lang="ja-JP" altLang="en-US" dirty="0"/>
              <a:t>詳細な説明</a:t>
            </a:r>
            <a:r>
              <a:rPr kumimoji="1" lang="en-US" altLang="ja-JP" dirty="0"/>
              <a:t>】</a:t>
            </a:r>
            <a:r>
              <a:rPr kumimoji="1" lang="ja-JP" altLang="en-US" dirty="0"/>
              <a:t>の中に存在するに過ぎない。そのため、こうした文献を狙うのであれば、</a:t>
            </a:r>
            <a:r>
              <a:rPr kumimoji="1" lang="en-US" altLang="ja-JP" dirty="0"/>
              <a:t>【</a:t>
            </a:r>
            <a:r>
              <a:rPr kumimoji="1" lang="ja-JP" altLang="en-US" dirty="0"/>
              <a:t>詳細な説明</a:t>
            </a:r>
            <a:r>
              <a:rPr kumimoji="1" lang="en-US" altLang="ja-JP" dirty="0"/>
              <a:t>】</a:t>
            </a:r>
            <a:r>
              <a:rPr kumimoji="1" lang="ja-JP" altLang="en-US" dirty="0"/>
              <a:t>を検索する。</a:t>
            </a:r>
            <a:endParaRPr kumimoji="1" lang="en-US" altLang="ja-JP" dirty="0"/>
          </a:p>
          <a:p>
            <a:r>
              <a:rPr kumimoji="1" lang="ja-JP" altLang="en-US" dirty="0"/>
              <a:t>全文検索すれば良い。</a:t>
            </a:r>
          </a:p>
        </p:txBody>
      </p:sp>
      <p:sp>
        <p:nvSpPr>
          <p:cNvPr id="9" name="テキスト ボックス 8">
            <a:extLst>
              <a:ext uri="{FF2B5EF4-FFF2-40B4-BE49-F238E27FC236}">
                <a16:creationId xmlns:a16="http://schemas.microsoft.com/office/drawing/2014/main" id="{FBF77479-B3C5-4B15-A9ED-013DB9F66C69}"/>
              </a:ext>
            </a:extLst>
          </p:cNvPr>
          <p:cNvSpPr txBox="1"/>
          <p:nvPr/>
        </p:nvSpPr>
        <p:spPr>
          <a:xfrm>
            <a:off x="5142411" y="966651"/>
            <a:ext cx="4441371" cy="3539430"/>
          </a:xfrm>
          <a:prstGeom prst="rect">
            <a:avLst/>
          </a:prstGeom>
          <a:noFill/>
          <a:ln>
            <a:solidFill>
              <a:schemeClr val="tx1"/>
            </a:solidFill>
          </a:ln>
        </p:spPr>
        <p:txBody>
          <a:bodyPr wrap="square" rtlCol="0">
            <a:spAutoFit/>
          </a:bodyPr>
          <a:lstStyle/>
          <a:p>
            <a:r>
              <a:rPr lang="en-US" altLang="ja-JP" sz="1400" dirty="0"/>
              <a:t>【</a:t>
            </a:r>
            <a:r>
              <a:rPr lang="ja-JP" altLang="en-US" sz="1400" dirty="0"/>
              <a:t>特許請求の範囲</a:t>
            </a:r>
            <a:r>
              <a:rPr lang="en-US" altLang="ja-JP" sz="1400" dirty="0"/>
              <a:t>】</a:t>
            </a:r>
          </a:p>
          <a:p>
            <a:r>
              <a:rPr kumimoji="1" lang="ja-JP" altLang="en-US" sz="1400" dirty="0"/>
              <a:t>サーマルインターフェースマテリアル</a:t>
            </a:r>
            <a:r>
              <a:rPr lang="ja-JP" altLang="en-US" sz="1400" dirty="0"/>
              <a:t>を備えるパワーモジュール</a:t>
            </a:r>
            <a:endParaRPr lang="en-US" altLang="ja-JP" sz="1400" dirty="0"/>
          </a:p>
          <a:p>
            <a:endParaRPr lang="en-US" altLang="ja-JP" sz="1400" dirty="0"/>
          </a:p>
          <a:p>
            <a:r>
              <a:rPr kumimoji="1" lang="en-US" altLang="ja-JP" sz="1400" dirty="0"/>
              <a:t>【</a:t>
            </a:r>
            <a:r>
              <a:rPr kumimoji="1" lang="ja-JP" altLang="en-US" sz="1400" dirty="0"/>
              <a:t>要約</a:t>
            </a:r>
            <a:r>
              <a:rPr kumimoji="1" lang="en-US" altLang="ja-JP" sz="1400" dirty="0"/>
              <a:t>】</a:t>
            </a:r>
          </a:p>
          <a:p>
            <a:r>
              <a:rPr lang="ja-JP" altLang="en-US" sz="1400" dirty="0"/>
              <a:t>　</a:t>
            </a:r>
            <a:r>
              <a:rPr lang="en-US" altLang="ja-JP" sz="1400" dirty="0"/>
              <a:t>【</a:t>
            </a:r>
            <a:r>
              <a:rPr lang="ja-JP" altLang="en-US" sz="1400" dirty="0"/>
              <a:t>発明が解決する課題</a:t>
            </a:r>
            <a:r>
              <a:rPr lang="en-US" altLang="ja-JP" sz="1400" dirty="0"/>
              <a:t>】</a:t>
            </a:r>
          </a:p>
          <a:p>
            <a:r>
              <a:rPr kumimoji="1" lang="ja-JP" altLang="en-US" sz="1400" dirty="0"/>
              <a:t>　　放熱する必要がある。</a:t>
            </a:r>
            <a:endParaRPr kumimoji="1" lang="en-US" altLang="ja-JP" sz="1400" dirty="0"/>
          </a:p>
          <a:p>
            <a:r>
              <a:rPr kumimoji="1" lang="ja-JP" altLang="en-US" sz="1400" dirty="0"/>
              <a:t>　</a:t>
            </a:r>
            <a:r>
              <a:rPr kumimoji="1" lang="en-US" altLang="ja-JP" sz="1400" dirty="0"/>
              <a:t>【</a:t>
            </a:r>
            <a:r>
              <a:rPr kumimoji="1" lang="ja-JP" altLang="en-US" sz="1400" dirty="0"/>
              <a:t>課題を解決する手段</a:t>
            </a:r>
            <a:r>
              <a:rPr kumimoji="1" lang="en-US" altLang="ja-JP" sz="1400" dirty="0"/>
              <a:t>】</a:t>
            </a:r>
          </a:p>
          <a:p>
            <a:r>
              <a:rPr lang="ja-JP" altLang="en-US" sz="1400" dirty="0"/>
              <a:t>　　</a:t>
            </a:r>
            <a:r>
              <a:rPr kumimoji="1" lang="ja-JP" altLang="en-US" sz="1400" dirty="0"/>
              <a:t>サーマルインターフェースマテリアル</a:t>
            </a:r>
            <a:r>
              <a:rPr lang="ja-JP" altLang="en-US" sz="1400" dirty="0"/>
              <a:t>を備えることよる。</a:t>
            </a:r>
            <a:endParaRPr lang="en-US" altLang="ja-JP" sz="1400" dirty="0"/>
          </a:p>
          <a:p>
            <a:endParaRPr lang="en-US" altLang="ja-JP" sz="1400" dirty="0"/>
          </a:p>
          <a:p>
            <a:r>
              <a:rPr lang="en-US" altLang="ja-JP" sz="1400" dirty="0"/>
              <a:t>【</a:t>
            </a:r>
            <a:r>
              <a:rPr lang="ja-JP" altLang="en-US" sz="1400" dirty="0"/>
              <a:t>詳細な説明</a:t>
            </a:r>
            <a:r>
              <a:rPr lang="en-US" altLang="ja-JP" sz="1400" dirty="0"/>
              <a:t>】</a:t>
            </a:r>
            <a:r>
              <a:rPr lang="ja-JP" altLang="en-US" sz="1400" dirty="0"/>
              <a:t>（全文）</a:t>
            </a:r>
            <a:endParaRPr lang="en-US" altLang="ja-JP" sz="1400" dirty="0"/>
          </a:p>
          <a:p>
            <a:r>
              <a:rPr lang="ja-JP" altLang="en-US" sz="1400" dirty="0"/>
              <a:t>・・・</a:t>
            </a:r>
            <a:endParaRPr lang="en-US" altLang="ja-JP" sz="1400" dirty="0"/>
          </a:p>
          <a:p>
            <a:r>
              <a:rPr kumimoji="1" lang="ja-JP" altLang="en-US" sz="1400" dirty="0"/>
              <a:t>パワーモジュールは、サーマルインターフェースマテリアルにより放熱する。</a:t>
            </a:r>
            <a:endParaRPr kumimoji="1" lang="en-US" altLang="ja-JP" sz="1400" dirty="0"/>
          </a:p>
          <a:p>
            <a:r>
              <a:rPr kumimoji="1" lang="ja-JP" altLang="en-US" sz="1400" dirty="0"/>
              <a:t>・・・</a:t>
            </a:r>
          </a:p>
        </p:txBody>
      </p:sp>
      <p:sp>
        <p:nvSpPr>
          <p:cNvPr id="11" name="テキスト ボックス 10">
            <a:extLst>
              <a:ext uri="{FF2B5EF4-FFF2-40B4-BE49-F238E27FC236}">
                <a16:creationId xmlns:a16="http://schemas.microsoft.com/office/drawing/2014/main" id="{41470415-54C0-42B5-858F-7A389F317010}"/>
              </a:ext>
            </a:extLst>
          </p:cNvPr>
          <p:cNvSpPr txBox="1"/>
          <p:nvPr/>
        </p:nvSpPr>
        <p:spPr>
          <a:xfrm>
            <a:off x="5142411" y="597319"/>
            <a:ext cx="646331" cy="369332"/>
          </a:xfrm>
          <a:prstGeom prst="rect">
            <a:avLst/>
          </a:prstGeom>
          <a:noFill/>
        </p:spPr>
        <p:txBody>
          <a:bodyPr wrap="none" rtlCol="0">
            <a:spAutoFit/>
          </a:bodyPr>
          <a:lstStyle/>
          <a:p>
            <a:r>
              <a:rPr kumimoji="1" lang="ja-JP" altLang="en-US" dirty="0"/>
              <a:t>例２</a:t>
            </a:r>
          </a:p>
        </p:txBody>
      </p:sp>
      <p:sp>
        <p:nvSpPr>
          <p:cNvPr id="13" name="テキスト ボックス 12">
            <a:extLst>
              <a:ext uri="{FF2B5EF4-FFF2-40B4-BE49-F238E27FC236}">
                <a16:creationId xmlns:a16="http://schemas.microsoft.com/office/drawing/2014/main" id="{669C92BA-7ACB-4882-9F30-F52DCEFB3D26}"/>
              </a:ext>
            </a:extLst>
          </p:cNvPr>
          <p:cNvSpPr txBox="1"/>
          <p:nvPr/>
        </p:nvSpPr>
        <p:spPr>
          <a:xfrm>
            <a:off x="5142411" y="5060352"/>
            <a:ext cx="4441371" cy="1477328"/>
          </a:xfrm>
          <a:prstGeom prst="rect">
            <a:avLst/>
          </a:prstGeom>
          <a:noFill/>
        </p:spPr>
        <p:txBody>
          <a:bodyPr wrap="square" rtlCol="0">
            <a:spAutoFit/>
          </a:bodyPr>
          <a:lstStyle/>
          <a:p>
            <a:r>
              <a:rPr kumimoji="1" lang="ja-JP" altLang="en-US" dirty="0"/>
              <a:t>サーマルインターフェースマテリアルは</a:t>
            </a:r>
            <a:r>
              <a:rPr kumimoji="1" lang="en-US" altLang="ja-JP" dirty="0"/>
              <a:t>【</a:t>
            </a:r>
            <a:r>
              <a:rPr lang="ja-JP" altLang="en-US" dirty="0"/>
              <a:t>請求の範囲</a:t>
            </a:r>
            <a:r>
              <a:rPr kumimoji="1" lang="en-US" altLang="ja-JP" dirty="0"/>
              <a:t>】</a:t>
            </a:r>
            <a:r>
              <a:rPr kumimoji="1" lang="ja-JP" altLang="en-US" dirty="0"/>
              <a:t>に存在する。こうした文献を狙うのであれば、</a:t>
            </a:r>
            <a:r>
              <a:rPr kumimoji="1" lang="en-US" altLang="ja-JP" dirty="0"/>
              <a:t>【</a:t>
            </a:r>
            <a:r>
              <a:rPr kumimoji="1" lang="ja-JP" altLang="en-US" dirty="0"/>
              <a:t>請求の範囲</a:t>
            </a:r>
            <a:r>
              <a:rPr kumimoji="1" lang="en-US" altLang="ja-JP" dirty="0"/>
              <a:t>】</a:t>
            </a:r>
            <a:r>
              <a:rPr kumimoji="1" lang="ja-JP" altLang="en-US" dirty="0"/>
              <a:t>を検索する。</a:t>
            </a:r>
            <a:endParaRPr kumimoji="1" lang="en-US" altLang="ja-JP" dirty="0"/>
          </a:p>
          <a:p>
            <a:r>
              <a:rPr kumimoji="1" lang="ja-JP" altLang="en-US" dirty="0"/>
              <a:t>全文検索すれば良い。</a:t>
            </a:r>
          </a:p>
        </p:txBody>
      </p:sp>
    </p:spTree>
    <p:extLst>
      <p:ext uri="{BB962C8B-B14F-4D97-AF65-F5344CB8AC3E}">
        <p14:creationId xmlns:p14="http://schemas.microsoft.com/office/powerpoint/2010/main" val="4098883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376906-FEA1-4D9D-8DC9-E1194373C9B4}"/>
              </a:ext>
            </a:extLst>
          </p:cNvPr>
          <p:cNvSpPr>
            <a:spLocks noGrp="1"/>
          </p:cNvSpPr>
          <p:nvPr>
            <p:ph type="title"/>
          </p:nvPr>
        </p:nvSpPr>
        <p:spPr/>
        <p:txBody>
          <a:bodyPr/>
          <a:lstStyle/>
          <a:p>
            <a:r>
              <a:rPr kumimoji="1" lang="ja-JP" altLang="en-US" dirty="0"/>
              <a:t>３層を、検索式に反映させる</a:t>
            </a:r>
          </a:p>
        </p:txBody>
      </p:sp>
      <p:sp>
        <p:nvSpPr>
          <p:cNvPr id="3" name="フッター プレースホルダー 2">
            <a:extLst>
              <a:ext uri="{FF2B5EF4-FFF2-40B4-BE49-F238E27FC236}">
                <a16:creationId xmlns:a16="http://schemas.microsoft.com/office/drawing/2014/main" id="{CC9D3719-F9EC-4DB8-AF6A-DF8DBD5B655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0488BD7-53CF-4198-BE7F-9B2060C4661F}"/>
              </a:ext>
            </a:extLst>
          </p:cNvPr>
          <p:cNvSpPr>
            <a:spLocks noGrp="1"/>
          </p:cNvSpPr>
          <p:nvPr>
            <p:ph type="sldNum" sz="quarter" idx="12"/>
          </p:nvPr>
        </p:nvSpPr>
        <p:spPr/>
        <p:txBody>
          <a:bodyPr/>
          <a:lstStyle/>
          <a:p>
            <a:fld id="{F48F7E16-ADB4-B142-B332-263287BED0B0}" type="slidenum">
              <a:rPr lang="ja-JP" altLang="en-US" smtClean="0"/>
              <a:pPr/>
              <a:t>17</a:t>
            </a:fld>
            <a:endParaRPr lang="ja-JP" altLang="en-US" dirty="0"/>
          </a:p>
        </p:txBody>
      </p:sp>
      <p:graphicFrame>
        <p:nvGraphicFramePr>
          <p:cNvPr id="5" name="表 5">
            <a:extLst>
              <a:ext uri="{FF2B5EF4-FFF2-40B4-BE49-F238E27FC236}">
                <a16:creationId xmlns:a16="http://schemas.microsoft.com/office/drawing/2014/main" id="{964CB030-7148-4928-8B70-E2AC705F0748}"/>
              </a:ext>
            </a:extLst>
          </p:cNvPr>
          <p:cNvGraphicFramePr>
            <a:graphicFrameLocks noGrp="1"/>
          </p:cNvGraphicFramePr>
          <p:nvPr>
            <p:extLst>
              <p:ext uri="{D42A27DB-BD31-4B8C-83A1-F6EECF244321}">
                <p14:modId xmlns:p14="http://schemas.microsoft.com/office/powerpoint/2010/main" val="2398203755"/>
              </p:ext>
            </p:extLst>
          </p:nvPr>
        </p:nvGraphicFramePr>
        <p:xfrm>
          <a:off x="272844" y="622085"/>
          <a:ext cx="7864373" cy="5308600"/>
        </p:xfrm>
        <a:graphic>
          <a:graphicData uri="http://schemas.openxmlformats.org/drawingml/2006/table">
            <a:tbl>
              <a:tblPr firstRow="1" bandRow="1">
                <a:tableStyleId>{5C22544A-7EE6-4342-B048-85BDC9FD1C3A}</a:tableStyleId>
              </a:tblPr>
              <a:tblGrid>
                <a:gridCol w="1984649">
                  <a:extLst>
                    <a:ext uri="{9D8B030D-6E8A-4147-A177-3AD203B41FA5}">
                      <a16:colId xmlns:a16="http://schemas.microsoft.com/office/drawing/2014/main" val="2089027906"/>
                    </a:ext>
                  </a:extLst>
                </a:gridCol>
                <a:gridCol w="3723876">
                  <a:extLst>
                    <a:ext uri="{9D8B030D-6E8A-4147-A177-3AD203B41FA5}">
                      <a16:colId xmlns:a16="http://schemas.microsoft.com/office/drawing/2014/main" val="1922912570"/>
                    </a:ext>
                  </a:extLst>
                </a:gridCol>
                <a:gridCol w="2155848">
                  <a:extLst>
                    <a:ext uri="{9D8B030D-6E8A-4147-A177-3AD203B41FA5}">
                      <a16:colId xmlns:a16="http://schemas.microsoft.com/office/drawing/2014/main" val="875224894"/>
                    </a:ext>
                  </a:extLst>
                </a:gridCol>
              </a:tblGrid>
              <a:tr h="370840">
                <a:tc>
                  <a:txBody>
                    <a:bodyPr/>
                    <a:lstStyle/>
                    <a:p>
                      <a:r>
                        <a:rPr kumimoji="1" lang="ja-JP" altLang="en-US" dirty="0"/>
                        <a:t>項目</a:t>
                      </a:r>
                    </a:p>
                  </a:txBody>
                  <a:tcPr/>
                </a:tc>
                <a:tc>
                  <a:txBody>
                    <a:bodyPr/>
                    <a:lstStyle/>
                    <a:p>
                      <a:r>
                        <a:rPr kumimoji="1" lang="ja-JP" altLang="en-US" dirty="0"/>
                        <a:t>シソーラスマップからの整理</a:t>
                      </a:r>
                    </a:p>
                  </a:txBody>
                  <a:tcPr/>
                </a:tc>
                <a:tc>
                  <a:txBody>
                    <a:bodyPr/>
                    <a:lstStyle/>
                    <a:p>
                      <a:r>
                        <a:rPr kumimoji="1" lang="ja-JP" altLang="en-US" dirty="0"/>
                        <a:t>検索式</a:t>
                      </a:r>
                    </a:p>
                  </a:txBody>
                  <a:tcPr/>
                </a:tc>
                <a:extLst>
                  <a:ext uri="{0D108BD9-81ED-4DB2-BD59-A6C34878D82A}">
                    <a16:rowId xmlns:a16="http://schemas.microsoft.com/office/drawing/2014/main" val="3083225730"/>
                  </a:ext>
                </a:extLst>
              </a:tr>
              <a:tr h="370840">
                <a:tc>
                  <a:txBody>
                    <a:bodyPr/>
                    <a:lstStyle/>
                    <a:p>
                      <a:r>
                        <a:rPr kumimoji="1" lang="ja-JP" altLang="en-US" dirty="0"/>
                        <a:t>技術（材料名、物質名）</a:t>
                      </a:r>
                    </a:p>
                  </a:txBody>
                  <a:tcPr/>
                </a:tc>
                <a:tc>
                  <a:txBody>
                    <a:bodyPr/>
                    <a:lstStyle/>
                    <a:p>
                      <a:r>
                        <a:rPr kumimoji="1" lang="ja-JP" altLang="en-US" dirty="0"/>
                        <a:t>高熱伝導性樹脂</a:t>
                      </a:r>
                      <a:endParaRPr kumimoji="1" lang="en-US" altLang="ja-JP" dirty="0"/>
                    </a:p>
                    <a:p>
                      <a:r>
                        <a:rPr kumimoji="1" lang="ja-JP" altLang="en-US" dirty="0"/>
                        <a:t>サーマルインターフェースマテリアル　</a:t>
                      </a:r>
                      <a:endParaRPr kumimoji="1" lang="en-US" altLang="ja-JP" dirty="0"/>
                    </a:p>
                    <a:p>
                      <a:r>
                        <a:rPr kumimoji="1" lang="ja-JP" altLang="en-US" dirty="0"/>
                        <a:t>サーマルビア</a:t>
                      </a:r>
                      <a:endParaRPr kumimoji="1" lang="en-US" altLang="ja-JP" dirty="0"/>
                    </a:p>
                    <a:p>
                      <a:r>
                        <a:rPr kumimoji="1" lang="ja-JP" altLang="en-US" dirty="0"/>
                        <a:t>グリース　</a:t>
                      </a:r>
                      <a:endParaRPr kumimoji="1" lang="en-US" altLang="ja-JP" dirty="0"/>
                    </a:p>
                    <a:p>
                      <a:r>
                        <a:rPr kumimoji="1" lang="ja-JP" altLang="en-US" dirty="0"/>
                        <a:t>接着剤</a:t>
                      </a:r>
                      <a:endParaRPr kumimoji="1" lang="en-US" altLang="ja-JP" dirty="0"/>
                    </a:p>
                    <a:p>
                      <a:r>
                        <a:rPr kumimoji="1" lang="ja-JP" altLang="en-US" dirty="0"/>
                        <a:t>熱界面材料</a:t>
                      </a:r>
                    </a:p>
                  </a:txBody>
                  <a:tcPr/>
                </a:tc>
                <a:tc>
                  <a:txBody>
                    <a:bodyPr/>
                    <a:lstStyle/>
                    <a:p>
                      <a:r>
                        <a:rPr kumimoji="1" lang="ja-JP" altLang="en-US" dirty="0"/>
                        <a:t>請求の範囲</a:t>
                      </a:r>
                      <a:endParaRPr kumimoji="1" lang="en-US" altLang="ja-JP" dirty="0"/>
                    </a:p>
                    <a:p>
                      <a:r>
                        <a:rPr kumimoji="1" lang="ja-JP" altLang="en-US" dirty="0"/>
                        <a:t>又は</a:t>
                      </a:r>
                      <a:endParaRPr kumimoji="1" lang="en-US" altLang="ja-JP" dirty="0"/>
                    </a:p>
                    <a:p>
                      <a:r>
                        <a:rPr kumimoji="1" lang="ja-JP" altLang="en-US" dirty="0"/>
                        <a:t>要約</a:t>
                      </a:r>
                      <a:endParaRPr kumimoji="1" lang="en-US" altLang="ja-JP" dirty="0"/>
                    </a:p>
                    <a:p>
                      <a:r>
                        <a:rPr kumimoji="1" lang="ja-JP" altLang="en-US" dirty="0"/>
                        <a:t>又は</a:t>
                      </a:r>
                      <a:endParaRPr kumimoji="1" lang="en-US" altLang="ja-JP" dirty="0"/>
                    </a:p>
                    <a:p>
                      <a:r>
                        <a:rPr kumimoji="1" lang="ja-JP" altLang="en-US" dirty="0"/>
                        <a:t>全文</a:t>
                      </a:r>
                    </a:p>
                  </a:txBody>
                  <a:tcPr/>
                </a:tc>
                <a:extLst>
                  <a:ext uri="{0D108BD9-81ED-4DB2-BD59-A6C34878D82A}">
                    <a16:rowId xmlns:a16="http://schemas.microsoft.com/office/drawing/2014/main" val="1059681133"/>
                  </a:ext>
                </a:extLst>
              </a:tr>
              <a:tr h="370840">
                <a:tc>
                  <a:txBody>
                    <a:bodyPr/>
                    <a:lstStyle/>
                    <a:p>
                      <a:r>
                        <a:rPr kumimoji="1" lang="ja-JP" altLang="en-US" dirty="0"/>
                        <a:t>機能</a:t>
                      </a:r>
                    </a:p>
                  </a:txBody>
                  <a:tcPr/>
                </a:tc>
                <a:tc>
                  <a:txBody>
                    <a:bodyPr/>
                    <a:lstStyle/>
                    <a:p>
                      <a:r>
                        <a:rPr kumimoji="1" lang="ja-JP" altLang="en-US" dirty="0"/>
                        <a:t>熱伝導</a:t>
                      </a:r>
                      <a:endParaRPr kumimoji="1" lang="en-US" altLang="ja-JP" dirty="0"/>
                    </a:p>
                    <a:p>
                      <a:r>
                        <a:rPr kumimoji="1" lang="ja-JP" altLang="en-US" dirty="0"/>
                        <a:t>熱伝達</a:t>
                      </a:r>
                      <a:endParaRPr kumimoji="1" lang="en-US" altLang="ja-JP" dirty="0"/>
                    </a:p>
                    <a:p>
                      <a:r>
                        <a:rPr kumimoji="1" lang="ja-JP" altLang="en-US" dirty="0"/>
                        <a:t>熱輸送</a:t>
                      </a:r>
                      <a:endParaRPr kumimoji="1" lang="en-US" altLang="ja-JP" dirty="0"/>
                    </a:p>
                    <a:p>
                      <a:r>
                        <a:rPr kumimoji="1" lang="ja-JP" altLang="en-US" dirty="0"/>
                        <a:t>熱放射</a:t>
                      </a:r>
                      <a:endParaRPr kumimoji="1" lang="en-US" altLang="ja-JP" dirty="0"/>
                    </a:p>
                    <a:p>
                      <a:r>
                        <a:rPr kumimoji="1" lang="ja-JP" altLang="en-US" dirty="0"/>
                        <a:t>放熱</a:t>
                      </a:r>
                      <a:endParaRPr kumimoji="1" lang="en-US" altLang="ja-JP" dirty="0"/>
                    </a:p>
                    <a:p>
                      <a:r>
                        <a:rPr kumimoji="1" lang="ja-JP" altLang="en-US" dirty="0"/>
                        <a:t>冷却</a:t>
                      </a:r>
                    </a:p>
                  </a:txBody>
                  <a:tcPr/>
                </a:tc>
                <a:tc>
                  <a:txBody>
                    <a:bodyPr/>
                    <a:lstStyle/>
                    <a:p>
                      <a:r>
                        <a:rPr kumimoji="1" lang="ja-JP" altLang="en-US" dirty="0"/>
                        <a:t>要約</a:t>
                      </a:r>
                    </a:p>
                  </a:txBody>
                  <a:tcPr/>
                </a:tc>
                <a:extLst>
                  <a:ext uri="{0D108BD9-81ED-4DB2-BD59-A6C34878D82A}">
                    <a16:rowId xmlns:a16="http://schemas.microsoft.com/office/drawing/2014/main" val="3958357129"/>
                  </a:ext>
                </a:extLst>
              </a:tr>
              <a:tr h="370840">
                <a:tc>
                  <a:txBody>
                    <a:bodyPr/>
                    <a:lstStyle/>
                    <a:p>
                      <a:r>
                        <a:rPr kumimoji="1" lang="ja-JP" altLang="en-US" dirty="0"/>
                        <a:t>用途</a:t>
                      </a:r>
                      <a:endParaRPr kumimoji="1" lang="en-US" altLang="ja-JP" dirty="0"/>
                    </a:p>
                  </a:txBody>
                  <a:tcPr/>
                </a:tc>
                <a:tc>
                  <a:txBody>
                    <a:bodyPr/>
                    <a:lstStyle/>
                    <a:p>
                      <a:r>
                        <a:rPr kumimoji="1" lang="ja-JP" altLang="en-US" dirty="0"/>
                        <a:t>ヘッドライト</a:t>
                      </a:r>
                      <a:endParaRPr kumimoji="1" lang="en-US" altLang="ja-JP" dirty="0"/>
                    </a:p>
                    <a:p>
                      <a:r>
                        <a:rPr kumimoji="1" lang="ja-JP" altLang="en-US" dirty="0"/>
                        <a:t>パワーモジュール</a:t>
                      </a:r>
                      <a:endParaRPr kumimoji="1" lang="en-US" altLang="ja-JP" dirty="0"/>
                    </a:p>
                    <a:p>
                      <a:r>
                        <a:rPr kumimoji="1" lang="ja-JP" altLang="en-US" dirty="0"/>
                        <a:t>窒化ガリウム（パワーデバイス）</a:t>
                      </a:r>
                      <a:endParaRPr kumimoji="1" lang="en-US" altLang="ja-JP" dirty="0"/>
                    </a:p>
                    <a:p>
                      <a:r>
                        <a:rPr kumimoji="1" lang="ja-JP" altLang="en-US" dirty="0"/>
                        <a:t>発光ダイオード（</a:t>
                      </a:r>
                      <a:r>
                        <a:rPr kumimoji="1" lang="en-US" altLang="ja-JP" dirty="0"/>
                        <a:t>LED</a:t>
                      </a:r>
                      <a:r>
                        <a:rPr kumimoji="1" lang="ja-JP" altLang="en-US" dirty="0"/>
                        <a:t>）</a:t>
                      </a:r>
                    </a:p>
                  </a:txBody>
                  <a:tcPr/>
                </a:tc>
                <a:tc>
                  <a:txBody>
                    <a:bodyPr/>
                    <a:lstStyle/>
                    <a:p>
                      <a:r>
                        <a:rPr kumimoji="1" lang="ja-JP" altLang="en-US" dirty="0"/>
                        <a:t>要約</a:t>
                      </a:r>
                      <a:endParaRPr kumimoji="1" lang="en-US" altLang="ja-JP" dirty="0"/>
                    </a:p>
                    <a:p>
                      <a:r>
                        <a:rPr kumimoji="1" lang="ja-JP" altLang="en-US" dirty="0"/>
                        <a:t>又は</a:t>
                      </a:r>
                      <a:endParaRPr kumimoji="1" lang="en-US" altLang="ja-JP" dirty="0"/>
                    </a:p>
                    <a:p>
                      <a:r>
                        <a:rPr kumimoji="1" lang="ja-JP" altLang="en-US" dirty="0"/>
                        <a:t>全文</a:t>
                      </a:r>
                      <a:endParaRPr kumimoji="1" lang="en-US" altLang="ja-JP" dirty="0"/>
                    </a:p>
                    <a:p>
                      <a:endParaRPr kumimoji="1" lang="ja-JP" altLang="en-US" dirty="0"/>
                    </a:p>
                  </a:txBody>
                  <a:tcPr/>
                </a:tc>
                <a:extLst>
                  <a:ext uri="{0D108BD9-81ED-4DB2-BD59-A6C34878D82A}">
                    <a16:rowId xmlns:a16="http://schemas.microsoft.com/office/drawing/2014/main" val="543897143"/>
                  </a:ext>
                </a:extLst>
              </a:tr>
            </a:tbl>
          </a:graphicData>
        </a:graphic>
      </p:graphicFrame>
      <p:sp>
        <p:nvSpPr>
          <p:cNvPr id="6" name="テキスト ボックス 5">
            <a:extLst>
              <a:ext uri="{FF2B5EF4-FFF2-40B4-BE49-F238E27FC236}">
                <a16:creationId xmlns:a16="http://schemas.microsoft.com/office/drawing/2014/main" id="{65D1A953-9894-4800-AB94-DE741A5D7203}"/>
              </a:ext>
            </a:extLst>
          </p:cNvPr>
          <p:cNvSpPr txBox="1"/>
          <p:nvPr/>
        </p:nvSpPr>
        <p:spPr>
          <a:xfrm>
            <a:off x="1136650" y="6037827"/>
            <a:ext cx="6647974" cy="369332"/>
          </a:xfrm>
          <a:prstGeom prst="rect">
            <a:avLst/>
          </a:prstGeom>
          <a:noFill/>
        </p:spPr>
        <p:txBody>
          <a:bodyPr wrap="none" rtlCol="0">
            <a:spAutoFit/>
          </a:bodyPr>
          <a:lstStyle/>
          <a:p>
            <a:r>
              <a:rPr kumimoji="1" lang="ja-JP" altLang="en-US" dirty="0"/>
              <a:t>過去１年～５年程度の出願を抽出する（公開日ベースで良い）</a:t>
            </a:r>
          </a:p>
        </p:txBody>
      </p:sp>
      <p:sp>
        <p:nvSpPr>
          <p:cNvPr id="8" name="テキスト ボックス 7">
            <a:extLst>
              <a:ext uri="{FF2B5EF4-FFF2-40B4-BE49-F238E27FC236}">
                <a16:creationId xmlns:a16="http://schemas.microsoft.com/office/drawing/2014/main" id="{2FCD3040-7F3B-46C6-9A1A-018E1338197C}"/>
              </a:ext>
            </a:extLst>
          </p:cNvPr>
          <p:cNvSpPr txBox="1"/>
          <p:nvPr/>
        </p:nvSpPr>
        <p:spPr>
          <a:xfrm>
            <a:off x="6884076" y="1573162"/>
            <a:ext cx="2749080" cy="2585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ja-JP" altLang="en-US" dirty="0"/>
              <a:t>用途探索においては、用途を要約又は全文に入れると、範囲を限定してしまうため、逆効果となることに注意。</a:t>
            </a:r>
            <a:endParaRPr lang="en-US" altLang="ja-JP" dirty="0"/>
          </a:p>
          <a:p>
            <a:endParaRPr lang="en-US" altLang="ja-JP" dirty="0"/>
          </a:p>
          <a:p>
            <a:r>
              <a:rPr lang="ja-JP" altLang="en-US" dirty="0"/>
              <a:t>共起語で出る用途が未知のものである場合にのみ検索式に入れること。</a:t>
            </a:r>
            <a:endParaRPr lang="en-US" altLang="ja-JP" dirty="0"/>
          </a:p>
        </p:txBody>
      </p:sp>
    </p:spTree>
    <p:extLst>
      <p:ext uri="{BB962C8B-B14F-4D97-AF65-F5344CB8AC3E}">
        <p14:creationId xmlns:p14="http://schemas.microsoft.com/office/powerpoint/2010/main" val="3928120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FD9B80-EFC2-436B-B4C3-E67007C85571}"/>
              </a:ext>
            </a:extLst>
          </p:cNvPr>
          <p:cNvSpPr>
            <a:spLocks noGrp="1"/>
          </p:cNvSpPr>
          <p:nvPr>
            <p:ph type="title"/>
          </p:nvPr>
        </p:nvSpPr>
        <p:spPr/>
        <p:txBody>
          <a:bodyPr/>
          <a:lstStyle/>
          <a:p>
            <a:r>
              <a:rPr kumimoji="1" lang="ja-JP" altLang="en-US" dirty="0"/>
              <a:t>検索条件ごとの検索結果</a:t>
            </a:r>
          </a:p>
        </p:txBody>
      </p:sp>
      <p:sp>
        <p:nvSpPr>
          <p:cNvPr id="3" name="フッター プレースホルダー 2">
            <a:extLst>
              <a:ext uri="{FF2B5EF4-FFF2-40B4-BE49-F238E27FC236}">
                <a16:creationId xmlns:a16="http://schemas.microsoft.com/office/drawing/2014/main" id="{4B450F68-2491-4471-870F-E3D0BECD761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4E7EA66E-0731-4BDD-97BE-6C11287890DE}"/>
              </a:ext>
            </a:extLst>
          </p:cNvPr>
          <p:cNvSpPr>
            <a:spLocks noGrp="1"/>
          </p:cNvSpPr>
          <p:nvPr>
            <p:ph type="sldNum" sz="quarter" idx="12"/>
          </p:nvPr>
        </p:nvSpPr>
        <p:spPr/>
        <p:txBody>
          <a:bodyPr/>
          <a:lstStyle/>
          <a:p>
            <a:fld id="{F48F7E16-ADB4-B142-B332-263287BED0B0}" type="slidenum">
              <a:rPr lang="ja-JP" altLang="en-US" smtClean="0"/>
              <a:pPr/>
              <a:t>18</a:t>
            </a:fld>
            <a:endParaRPr lang="ja-JP" altLang="en-US" dirty="0"/>
          </a:p>
        </p:txBody>
      </p:sp>
      <p:graphicFrame>
        <p:nvGraphicFramePr>
          <p:cNvPr id="8" name="表 8">
            <a:extLst>
              <a:ext uri="{FF2B5EF4-FFF2-40B4-BE49-F238E27FC236}">
                <a16:creationId xmlns:a16="http://schemas.microsoft.com/office/drawing/2014/main" id="{08FC2F81-DA65-417A-B867-03093579B29C}"/>
              </a:ext>
            </a:extLst>
          </p:cNvPr>
          <p:cNvGraphicFramePr>
            <a:graphicFrameLocks noGrp="1"/>
          </p:cNvGraphicFramePr>
          <p:nvPr>
            <p:extLst>
              <p:ext uri="{D42A27DB-BD31-4B8C-83A1-F6EECF244321}">
                <p14:modId xmlns:p14="http://schemas.microsoft.com/office/powerpoint/2010/main" val="2130436471"/>
              </p:ext>
            </p:extLst>
          </p:nvPr>
        </p:nvGraphicFramePr>
        <p:xfrm>
          <a:off x="463550" y="539768"/>
          <a:ext cx="8906952" cy="2392680"/>
        </p:xfrm>
        <a:graphic>
          <a:graphicData uri="http://schemas.openxmlformats.org/drawingml/2006/table">
            <a:tbl>
              <a:tblPr firstRow="1" bandRow="1">
                <a:tableStyleId>{5940675A-B579-460E-94D1-54222C63F5DA}</a:tableStyleId>
              </a:tblPr>
              <a:tblGrid>
                <a:gridCol w="593463">
                  <a:extLst>
                    <a:ext uri="{9D8B030D-6E8A-4147-A177-3AD203B41FA5}">
                      <a16:colId xmlns:a16="http://schemas.microsoft.com/office/drawing/2014/main" val="4065231411"/>
                    </a:ext>
                  </a:extLst>
                </a:gridCol>
                <a:gridCol w="1610686">
                  <a:extLst>
                    <a:ext uri="{9D8B030D-6E8A-4147-A177-3AD203B41FA5}">
                      <a16:colId xmlns:a16="http://schemas.microsoft.com/office/drawing/2014/main" val="3281848579"/>
                    </a:ext>
                  </a:extLst>
                </a:gridCol>
                <a:gridCol w="6702803">
                  <a:extLst>
                    <a:ext uri="{9D8B030D-6E8A-4147-A177-3AD203B41FA5}">
                      <a16:colId xmlns:a16="http://schemas.microsoft.com/office/drawing/2014/main" val="1020720757"/>
                    </a:ext>
                  </a:extLst>
                </a:gridCol>
              </a:tblGrid>
              <a:tr h="370840">
                <a:tc>
                  <a:txBody>
                    <a:bodyPr/>
                    <a:lstStyle/>
                    <a:p>
                      <a:r>
                        <a:rPr kumimoji="1" lang="ja-JP" altLang="en-US" dirty="0">
                          <a:latin typeface="+mn-ea"/>
                          <a:ea typeface="+mn-ea"/>
                        </a:rPr>
                        <a:t>１</a:t>
                      </a:r>
                    </a:p>
                  </a:txBody>
                  <a:tcPr/>
                </a:tc>
                <a:tc>
                  <a:txBody>
                    <a:bodyPr/>
                    <a:lstStyle/>
                    <a:p>
                      <a:r>
                        <a:rPr kumimoji="1" lang="ja-JP" altLang="en-US" dirty="0">
                          <a:latin typeface="+mn-ea"/>
                          <a:ea typeface="+mn-ea"/>
                        </a:rPr>
                        <a:t>公開時期</a:t>
                      </a:r>
                    </a:p>
                  </a:txBody>
                  <a:tcPr/>
                </a:tc>
                <a:tc>
                  <a:txBody>
                    <a:bodyPr/>
                    <a:lstStyle/>
                    <a:p>
                      <a:r>
                        <a:rPr kumimoji="1" lang="ja-JP" altLang="en-US" dirty="0">
                          <a:latin typeface="+mn-ea"/>
                          <a:ea typeface="+mn-ea"/>
                        </a:rPr>
                        <a:t>２００２０１０１：２０１２１２３１</a:t>
                      </a:r>
                    </a:p>
                  </a:txBody>
                  <a:tcPr/>
                </a:tc>
                <a:extLst>
                  <a:ext uri="{0D108BD9-81ED-4DB2-BD59-A6C34878D82A}">
                    <a16:rowId xmlns:a16="http://schemas.microsoft.com/office/drawing/2014/main" val="1010405080"/>
                  </a:ext>
                </a:extLst>
              </a:tr>
              <a:tr h="370840">
                <a:tc>
                  <a:txBody>
                    <a:bodyPr/>
                    <a:lstStyle/>
                    <a:p>
                      <a:r>
                        <a:rPr kumimoji="1" lang="ja-JP" altLang="en-US" dirty="0">
                          <a:latin typeface="+mn-ea"/>
                          <a:ea typeface="+mn-ea"/>
                        </a:rPr>
                        <a:t>２</a:t>
                      </a:r>
                    </a:p>
                  </a:txBody>
                  <a:tcPr/>
                </a:tc>
                <a:tc>
                  <a:txBody>
                    <a:bodyPr/>
                    <a:lstStyle/>
                    <a:p>
                      <a:r>
                        <a:rPr kumimoji="1" lang="ja-JP" altLang="en-US" dirty="0">
                          <a:latin typeface="+mn-ea"/>
                          <a:ea typeface="+mn-ea"/>
                        </a:rPr>
                        <a:t>請求の範囲</a:t>
                      </a:r>
                    </a:p>
                  </a:txBody>
                  <a:tcPr/>
                </a:tc>
                <a:tc>
                  <a:txBody>
                    <a:bodyPr/>
                    <a:lstStyle/>
                    <a:p>
                      <a:r>
                        <a:rPr kumimoji="1" lang="ja-JP" altLang="en-US" dirty="0">
                          <a:latin typeface="+mn-ea"/>
                          <a:ea typeface="+mn-ea"/>
                        </a:rPr>
                        <a:t>サーマルインターフェースマテリアル　ヒートシンク　熱伝導樹脂</a:t>
                      </a:r>
                    </a:p>
                  </a:txBody>
                  <a:tcPr/>
                </a:tc>
                <a:extLst>
                  <a:ext uri="{0D108BD9-81ED-4DB2-BD59-A6C34878D82A}">
                    <a16:rowId xmlns:a16="http://schemas.microsoft.com/office/drawing/2014/main" val="435512025"/>
                  </a:ext>
                </a:extLst>
              </a:tr>
              <a:tr h="370840">
                <a:tc>
                  <a:txBody>
                    <a:bodyPr/>
                    <a:lstStyle/>
                    <a:p>
                      <a:r>
                        <a:rPr kumimoji="1" lang="ja-JP" altLang="en-US" dirty="0">
                          <a:latin typeface="+mn-ea"/>
                          <a:ea typeface="+mn-ea"/>
                        </a:rPr>
                        <a:t>３</a:t>
                      </a:r>
                    </a:p>
                  </a:txBody>
                  <a:tcPr/>
                </a:tc>
                <a:tc>
                  <a:txBody>
                    <a:bodyPr/>
                    <a:lstStyle/>
                    <a:p>
                      <a:r>
                        <a:rPr kumimoji="1" lang="ja-JP" altLang="en-US" dirty="0">
                          <a:latin typeface="+mn-ea"/>
                          <a:ea typeface="+mn-ea"/>
                        </a:rPr>
                        <a:t>要約</a:t>
                      </a:r>
                    </a:p>
                  </a:txBody>
                  <a:tcPr/>
                </a:tc>
                <a:tc>
                  <a:txBody>
                    <a:bodyPr/>
                    <a:lstStyle/>
                    <a:p>
                      <a:r>
                        <a:rPr kumimoji="1" lang="zh-TW" altLang="en-US" dirty="0">
                          <a:latin typeface="メイリオ" panose="020B0604030504040204" pitchFamily="50" charset="-128"/>
                          <a:ea typeface="メイリオ" panose="020B0604030504040204" pitchFamily="50" charset="-128"/>
                        </a:rPr>
                        <a:t>熱伝導 熱伝達 熱輸送 熱放射 放熱 冷却</a:t>
                      </a:r>
                      <a:endParaRPr kumimoji="1" lang="ja-JP" altLang="en-US"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743600368"/>
                  </a:ext>
                </a:extLst>
              </a:tr>
              <a:tr h="370840">
                <a:tc>
                  <a:txBody>
                    <a:bodyPr/>
                    <a:lstStyle/>
                    <a:p>
                      <a:r>
                        <a:rPr kumimoji="1" lang="ja-JP" altLang="en-US" dirty="0">
                          <a:latin typeface="+mn-ea"/>
                          <a:ea typeface="+mn-ea"/>
                        </a:rPr>
                        <a:t>４</a:t>
                      </a:r>
                    </a:p>
                  </a:txBody>
                  <a:tcPr/>
                </a:tc>
                <a:tc>
                  <a:txBody>
                    <a:bodyPr/>
                    <a:lstStyle/>
                    <a:p>
                      <a:r>
                        <a:rPr kumimoji="1" lang="ja-JP" altLang="en-US" dirty="0">
                          <a:latin typeface="+mn-ea"/>
                          <a:ea typeface="+mn-ea"/>
                        </a:rPr>
                        <a:t>全文</a:t>
                      </a:r>
                    </a:p>
                  </a:txBody>
                  <a:tcPr/>
                </a:tc>
                <a:tc>
                  <a:txBody>
                    <a:bodyPr/>
                    <a:lstStyle/>
                    <a:p>
                      <a:r>
                        <a:rPr kumimoji="1" lang="ja-JP" altLang="en-US" dirty="0"/>
                        <a:t>ライト　照明　　パワーモジュール　窒化ガリウム　発光ダイオード　</a:t>
                      </a:r>
                      <a:r>
                        <a:rPr kumimoji="1" lang="en-US" altLang="ja-JP" dirty="0"/>
                        <a:t>LED</a:t>
                      </a:r>
                      <a:r>
                        <a:rPr kumimoji="1" lang="ja-JP" altLang="en-US" dirty="0"/>
                        <a:t>　パワーデバイス</a:t>
                      </a:r>
                    </a:p>
                  </a:txBody>
                  <a:tcPr/>
                </a:tc>
                <a:extLst>
                  <a:ext uri="{0D108BD9-81ED-4DB2-BD59-A6C34878D82A}">
                    <a16:rowId xmlns:a16="http://schemas.microsoft.com/office/drawing/2014/main" val="535557013"/>
                  </a:ext>
                </a:extLst>
              </a:tr>
              <a:tr h="370840">
                <a:tc>
                  <a:txBody>
                    <a:bodyPr/>
                    <a:lstStyle/>
                    <a:p>
                      <a:r>
                        <a:rPr kumimoji="1" lang="ja-JP" altLang="en-US" dirty="0">
                          <a:latin typeface="+mn-ea"/>
                          <a:ea typeface="+mn-ea"/>
                        </a:rPr>
                        <a:t>５</a:t>
                      </a:r>
                    </a:p>
                  </a:txBody>
                  <a:tcPr/>
                </a:tc>
                <a:tc>
                  <a:txBody>
                    <a:bodyPr/>
                    <a:lstStyle/>
                    <a:p>
                      <a:r>
                        <a:rPr kumimoji="1" lang="ja-JP" altLang="en-US" dirty="0">
                          <a:latin typeface="+mn-ea"/>
                          <a:ea typeface="+mn-ea"/>
                        </a:rPr>
                        <a:t>公開時期</a:t>
                      </a:r>
                    </a:p>
                  </a:txBody>
                  <a:tcPr/>
                </a:tc>
                <a:tc>
                  <a:txBody>
                    <a:bodyPr/>
                    <a:lstStyle/>
                    <a:p>
                      <a:r>
                        <a:rPr kumimoji="1" lang="en-US" altLang="ja-JP" dirty="0">
                          <a:latin typeface="+mn-ea"/>
                          <a:ea typeface="+mn-ea"/>
                        </a:rPr>
                        <a:t>20120101:20121231</a:t>
                      </a:r>
                      <a:r>
                        <a:rPr kumimoji="1" lang="ja-JP" altLang="en-US" dirty="0">
                          <a:latin typeface="+mn-ea"/>
                          <a:ea typeface="+mn-ea"/>
                        </a:rPr>
                        <a:t>　（</a:t>
                      </a:r>
                      <a:r>
                        <a:rPr kumimoji="1" lang="en-US" altLang="ja-JP" dirty="0">
                          <a:latin typeface="+mn-ea"/>
                          <a:ea typeface="+mn-ea"/>
                        </a:rPr>
                        <a:t>10</a:t>
                      </a:r>
                      <a:r>
                        <a:rPr kumimoji="1" lang="ja-JP" altLang="en-US" dirty="0">
                          <a:latin typeface="+mn-ea"/>
                          <a:ea typeface="+mn-ea"/>
                        </a:rPr>
                        <a:t>年を</a:t>
                      </a:r>
                      <a:r>
                        <a:rPr kumimoji="1" lang="en-US" altLang="ja-JP" dirty="0">
                          <a:latin typeface="+mn-ea"/>
                          <a:ea typeface="+mn-ea"/>
                        </a:rPr>
                        <a:t>1</a:t>
                      </a:r>
                      <a:r>
                        <a:rPr kumimoji="1" lang="ja-JP" altLang="en-US" dirty="0">
                          <a:latin typeface="+mn-ea"/>
                          <a:ea typeface="+mn-ea"/>
                        </a:rPr>
                        <a:t>年に変更）</a:t>
                      </a:r>
                    </a:p>
                  </a:txBody>
                  <a:tcPr/>
                </a:tc>
                <a:extLst>
                  <a:ext uri="{0D108BD9-81ED-4DB2-BD59-A6C34878D82A}">
                    <a16:rowId xmlns:a16="http://schemas.microsoft.com/office/drawing/2014/main" val="2807249596"/>
                  </a:ext>
                </a:extLst>
              </a:tr>
            </a:tbl>
          </a:graphicData>
        </a:graphic>
      </p:graphicFrame>
      <p:sp>
        <p:nvSpPr>
          <p:cNvPr id="9" name="テキスト ボックス 8">
            <a:extLst>
              <a:ext uri="{FF2B5EF4-FFF2-40B4-BE49-F238E27FC236}">
                <a16:creationId xmlns:a16="http://schemas.microsoft.com/office/drawing/2014/main" id="{785DD4C5-EFB9-48D5-B20D-A2F7BFA93083}"/>
              </a:ext>
            </a:extLst>
          </p:cNvPr>
          <p:cNvSpPr txBox="1"/>
          <p:nvPr/>
        </p:nvSpPr>
        <p:spPr>
          <a:xfrm>
            <a:off x="561261" y="3094286"/>
            <a:ext cx="8533578" cy="3139321"/>
          </a:xfrm>
          <a:prstGeom prst="rect">
            <a:avLst/>
          </a:prstGeom>
          <a:noFill/>
        </p:spPr>
        <p:txBody>
          <a:bodyPr wrap="square" rtlCol="0">
            <a:spAutoFit/>
          </a:bodyPr>
          <a:lstStyle/>
          <a:p>
            <a:r>
              <a:rPr kumimoji="1" lang="ja-JP" altLang="en-US" dirty="0"/>
              <a:t>対象　日本国の特許公開公報</a:t>
            </a:r>
            <a:endParaRPr kumimoji="1" lang="en-US" altLang="ja-JP" dirty="0"/>
          </a:p>
          <a:p>
            <a:endParaRPr kumimoji="1" lang="en-US" altLang="ja-JP" dirty="0"/>
          </a:p>
          <a:p>
            <a:r>
              <a:rPr kumimoji="1" lang="en-US" altLang="ja-JP" dirty="0"/>
              <a:t>A</a:t>
            </a:r>
            <a:r>
              <a:rPr kumimoji="1" lang="ja-JP" altLang="en-US" dirty="0"/>
              <a:t>　１＊２＝</a:t>
            </a:r>
            <a:r>
              <a:rPr kumimoji="1" lang="en-US" altLang="ja-JP" dirty="0"/>
              <a:t>				</a:t>
            </a:r>
            <a:r>
              <a:rPr lang="ja-JP" altLang="en-US"/>
              <a:t>６８９７</a:t>
            </a:r>
            <a:r>
              <a:rPr kumimoji="1" lang="ja-JP" altLang="en-US"/>
              <a:t>件</a:t>
            </a:r>
            <a:endParaRPr kumimoji="1" lang="en-US" altLang="ja-JP" dirty="0"/>
          </a:p>
          <a:p>
            <a:r>
              <a:rPr kumimoji="1" lang="en-US" altLang="ja-JP" dirty="0"/>
              <a:t>B</a:t>
            </a:r>
            <a:r>
              <a:rPr kumimoji="1" lang="ja-JP" altLang="en-US" dirty="0"/>
              <a:t>　１＊２＊３＝</a:t>
            </a:r>
            <a:r>
              <a:rPr kumimoji="1" lang="en-US" altLang="ja-JP" dirty="0"/>
              <a:t>			 </a:t>
            </a:r>
            <a:r>
              <a:rPr lang="ja-JP" altLang="en-US"/>
              <a:t>３８１３</a:t>
            </a:r>
            <a:r>
              <a:rPr kumimoji="1" lang="ja-JP" altLang="en-US"/>
              <a:t>件</a:t>
            </a:r>
            <a:endParaRPr kumimoji="1" lang="en-US" altLang="ja-JP" dirty="0"/>
          </a:p>
          <a:p>
            <a:r>
              <a:rPr lang="en-US" altLang="ja-JP" dirty="0"/>
              <a:t>C</a:t>
            </a:r>
            <a:r>
              <a:rPr lang="ja-JP" altLang="en-US" dirty="0"/>
              <a:t>　１＊２＊３＊４＝</a:t>
            </a:r>
            <a:r>
              <a:rPr lang="en-US" altLang="ja-JP" dirty="0"/>
              <a:t>		</a:t>
            </a:r>
            <a:r>
              <a:rPr lang="ja-JP" altLang="en-US"/>
              <a:t>１０５３件</a:t>
            </a:r>
            <a:endParaRPr lang="en-US" altLang="ja-JP" dirty="0"/>
          </a:p>
          <a:p>
            <a:endParaRPr kumimoji="1" lang="en-US" altLang="ja-JP" dirty="0"/>
          </a:p>
          <a:p>
            <a:r>
              <a:rPr kumimoji="1" lang="ja-JP" altLang="en-US"/>
              <a:t>検索結果が多すぎる場合には、「</a:t>
            </a:r>
            <a:r>
              <a:rPr kumimoji="1" lang="ja-JP" altLang="en-US" dirty="0"/>
              <a:t>関連度順」（キーワードにマッチする率を</a:t>
            </a:r>
            <a:r>
              <a:rPr kumimoji="1" lang="ja-JP" altLang="en-US"/>
              <a:t>システムが</a:t>
            </a:r>
            <a:r>
              <a:rPr lang="ja-JP" altLang="en-US"/>
              <a:t>自動的</a:t>
            </a:r>
            <a:r>
              <a:rPr lang="ja-JP" altLang="en-US" dirty="0"/>
              <a:t>に判定したもの</a:t>
            </a:r>
            <a:r>
              <a:rPr kumimoji="1" lang="ja-JP" altLang="en-US" dirty="0"/>
              <a:t>）を</a:t>
            </a:r>
            <a:r>
              <a:rPr kumimoji="1" lang="ja-JP" altLang="en-US"/>
              <a:t>ベースに</a:t>
            </a:r>
            <a:r>
              <a:rPr lang="ja-JP" altLang="en-US"/>
              <a:t>上位</a:t>
            </a:r>
            <a:r>
              <a:rPr kumimoji="1" lang="ja-JP" altLang="en-US"/>
              <a:t>を</a:t>
            </a:r>
            <a:r>
              <a:rPr kumimoji="1" lang="ja-JP" altLang="en-US" dirty="0"/>
              <a:t>ダウンロード</a:t>
            </a:r>
            <a:r>
              <a:rPr lang="ja-JP" altLang="en-US" dirty="0"/>
              <a:t>する</a:t>
            </a:r>
            <a:r>
              <a:rPr kumimoji="1" lang="ja-JP" altLang="en-US" dirty="0"/>
              <a:t>。</a:t>
            </a:r>
            <a:endParaRPr kumimoji="1" lang="en-US" altLang="ja-JP" dirty="0"/>
          </a:p>
          <a:p>
            <a:endParaRPr lang="en-US" altLang="ja-JP" dirty="0"/>
          </a:p>
          <a:p>
            <a:r>
              <a:rPr kumimoji="1" lang="ja-JP" altLang="en-US" dirty="0"/>
              <a:t>「関連度</a:t>
            </a:r>
            <a:r>
              <a:rPr kumimoji="1" lang="ja-JP" altLang="en-US"/>
              <a:t>で上位</a:t>
            </a:r>
            <a:r>
              <a:rPr lang="ja-JP" altLang="en-US"/>
              <a:t>◯</a:t>
            </a:r>
            <a:r>
              <a:rPr kumimoji="1" lang="ja-JP" altLang="en-US"/>
              <a:t>件</a:t>
            </a:r>
            <a:r>
              <a:rPr kumimoji="1" lang="ja-JP" altLang="en-US" dirty="0"/>
              <a:t>」など絞れると良いが、絞れない時は、３０００件程度になるまで更に絞っていく。</a:t>
            </a:r>
          </a:p>
        </p:txBody>
      </p:sp>
    </p:spTree>
    <p:extLst>
      <p:ext uri="{BB962C8B-B14F-4D97-AF65-F5344CB8AC3E}">
        <p14:creationId xmlns:p14="http://schemas.microsoft.com/office/powerpoint/2010/main" val="4007760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7DE0F6-54B4-4C8F-8566-DA9951EFEBBA}"/>
              </a:ext>
            </a:extLst>
          </p:cNvPr>
          <p:cNvSpPr>
            <a:spLocks noGrp="1"/>
          </p:cNvSpPr>
          <p:nvPr>
            <p:ph type="title"/>
          </p:nvPr>
        </p:nvSpPr>
        <p:spPr/>
        <p:txBody>
          <a:bodyPr/>
          <a:lstStyle/>
          <a:p>
            <a:r>
              <a:rPr kumimoji="1" lang="ja-JP" altLang="en-US" dirty="0"/>
              <a:t>ダウンロードする項目</a:t>
            </a:r>
          </a:p>
        </p:txBody>
      </p:sp>
      <p:sp>
        <p:nvSpPr>
          <p:cNvPr id="3" name="フッター プレースホルダー 2">
            <a:extLst>
              <a:ext uri="{FF2B5EF4-FFF2-40B4-BE49-F238E27FC236}">
                <a16:creationId xmlns:a16="http://schemas.microsoft.com/office/drawing/2014/main" id="{0B887170-918D-4D17-BE27-378981DFC7CA}"/>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9FB7786C-34F9-4E12-B38F-F965FA6106F0}"/>
              </a:ext>
            </a:extLst>
          </p:cNvPr>
          <p:cNvSpPr>
            <a:spLocks noGrp="1"/>
          </p:cNvSpPr>
          <p:nvPr>
            <p:ph type="sldNum" sz="quarter" idx="12"/>
          </p:nvPr>
        </p:nvSpPr>
        <p:spPr/>
        <p:txBody>
          <a:bodyPr/>
          <a:lstStyle/>
          <a:p>
            <a:fld id="{F48F7E16-ADB4-B142-B332-263287BED0B0}" type="slidenum">
              <a:rPr lang="ja-JP" altLang="en-US" smtClean="0"/>
              <a:pPr/>
              <a:t>19</a:t>
            </a:fld>
            <a:endParaRPr lang="ja-JP" altLang="en-US" dirty="0"/>
          </a:p>
        </p:txBody>
      </p:sp>
      <p:sp>
        <p:nvSpPr>
          <p:cNvPr id="6" name="テキスト ボックス 5">
            <a:extLst>
              <a:ext uri="{FF2B5EF4-FFF2-40B4-BE49-F238E27FC236}">
                <a16:creationId xmlns:a16="http://schemas.microsoft.com/office/drawing/2014/main" id="{35F4F136-1F6B-402D-B6B0-662FF2665D04}"/>
              </a:ext>
            </a:extLst>
          </p:cNvPr>
          <p:cNvSpPr txBox="1"/>
          <p:nvPr/>
        </p:nvSpPr>
        <p:spPr>
          <a:xfrm>
            <a:off x="463550" y="784820"/>
            <a:ext cx="4955058" cy="5632311"/>
          </a:xfrm>
          <a:prstGeom prst="rect">
            <a:avLst/>
          </a:prstGeom>
          <a:noFill/>
        </p:spPr>
        <p:txBody>
          <a:bodyPr wrap="square">
            <a:spAutoFit/>
          </a:bodyPr>
          <a:lstStyle/>
          <a:p>
            <a:r>
              <a:rPr lang="ja-JP" altLang="en-US" dirty="0"/>
              <a:t>文献番号</a:t>
            </a:r>
            <a:endParaRPr lang="en-US" altLang="ja-JP" dirty="0"/>
          </a:p>
          <a:p>
            <a:r>
              <a:rPr lang="ja-JP" altLang="en-US" dirty="0"/>
              <a:t>文献番号</a:t>
            </a:r>
            <a:r>
              <a:rPr lang="en-US" altLang="ja-JP" dirty="0"/>
              <a:t>[</a:t>
            </a:r>
            <a:r>
              <a:rPr lang="ja-JP" altLang="en-US" dirty="0"/>
              <a:t>固定リンク</a:t>
            </a:r>
            <a:r>
              <a:rPr lang="en-US" altLang="ja-JP" dirty="0"/>
              <a:t>]	</a:t>
            </a:r>
          </a:p>
          <a:p>
            <a:r>
              <a:rPr lang="ja-JP" altLang="en-US" dirty="0"/>
              <a:t>出願番号</a:t>
            </a:r>
            <a:endParaRPr lang="en-US" altLang="ja-JP" dirty="0"/>
          </a:p>
          <a:p>
            <a:r>
              <a:rPr lang="ja-JP" altLang="en-US" dirty="0"/>
              <a:t>公開日</a:t>
            </a:r>
            <a:endParaRPr lang="en-US" altLang="ja-JP" dirty="0"/>
          </a:p>
          <a:p>
            <a:r>
              <a:rPr lang="ja-JP" altLang="en-US" dirty="0"/>
              <a:t>出願人</a:t>
            </a:r>
            <a:r>
              <a:rPr lang="en-US" altLang="ja-JP" dirty="0"/>
              <a:t>,</a:t>
            </a:r>
            <a:r>
              <a:rPr lang="ja-JP" altLang="en-US" dirty="0"/>
              <a:t>権利者</a:t>
            </a:r>
            <a:r>
              <a:rPr lang="en-US" altLang="ja-JP" dirty="0"/>
              <a:t>(</a:t>
            </a:r>
            <a:r>
              <a:rPr lang="ja-JP" altLang="en-US" dirty="0"/>
              <a:t>最新</a:t>
            </a:r>
            <a:r>
              <a:rPr lang="en-US" altLang="ja-JP" dirty="0"/>
              <a:t>)</a:t>
            </a:r>
            <a:r>
              <a:rPr lang="ja-JP" altLang="en-US" dirty="0"/>
              <a:t>　 ★</a:t>
            </a:r>
            <a:endParaRPr lang="en-US" altLang="ja-JP" dirty="0"/>
          </a:p>
          <a:p>
            <a:r>
              <a:rPr lang="ja-JP" altLang="en-US" dirty="0"/>
              <a:t>発明者	</a:t>
            </a:r>
            <a:endParaRPr lang="en-US" altLang="ja-JP" dirty="0"/>
          </a:p>
          <a:p>
            <a:r>
              <a:rPr lang="ja-JP" altLang="en-US" dirty="0"/>
              <a:t>発明の名称	</a:t>
            </a:r>
            <a:endParaRPr lang="en-US" altLang="ja-JP" dirty="0"/>
          </a:p>
          <a:p>
            <a:r>
              <a:rPr lang="ja-JP" altLang="en-US" dirty="0"/>
              <a:t>要約	 ★</a:t>
            </a:r>
            <a:endParaRPr lang="en-US" altLang="ja-JP" dirty="0"/>
          </a:p>
          <a:p>
            <a:r>
              <a:rPr lang="ja-JP" altLang="en-US" dirty="0"/>
              <a:t>請求範囲	 ★</a:t>
            </a:r>
            <a:endParaRPr lang="en-US" altLang="ja-JP" dirty="0"/>
          </a:p>
          <a:p>
            <a:r>
              <a:rPr lang="ja-JP" altLang="en-US" dirty="0"/>
              <a:t>被引用回数	</a:t>
            </a:r>
            <a:endParaRPr lang="en-US" altLang="ja-JP" dirty="0"/>
          </a:p>
          <a:p>
            <a:r>
              <a:rPr lang="ja-JP" altLang="en-US" dirty="0"/>
              <a:t>引用回数	</a:t>
            </a:r>
            <a:endParaRPr lang="en-US" altLang="ja-JP" dirty="0"/>
          </a:p>
          <a:p>
            <a:r>
              <a:rPr lang="ja-JP" altLang="en-US" dirty="0"/>
              <a:t>権利状況	</a:t>
            </a:r>
            <a:endParaRPr lang="en-US" altLang="ja-JP" dirty="0"/>
          </a:p>
          <a:p>
            <a:r>
              <a:rPr lang="ja-JP" altLang="en-US" dirty="0"/>
              <a:t>現審査請求</a:t>
            </a:r>
            <a:r>
              <a:rPr lang="en-US" altLang="ja-JP" dirty="0"/>
              <a:t>(</a:t>
            </a:r>
            <a:r>
              <a:rPr lang="ja-JP" altLang="en-US" dirty="0"/>
              <a:t>最新／日本</a:t>
            </a:r>
            <a:r>
              <a:rPr lang="en-US" altLang="ja-JP" dirty="0"/>
              <a:t>)	</a:t>
            </a:r>
          </a:p>
          <a:p>
            <a:r>
              <a:rPr lang="ja-JP" altLang="en-US" dirty="0"/>
              <a:t>査定種別</a:t>
            </a:r>
            <a:r>
              <a:rPr lang="en-US" altLang="ja-JP" dirty="0"/>
              <a:t>(</a:t>
            </a:r>
            <a:r>
              <a:rPr lang="ja-JP" altLang="en-US" dirty="0"/>
              <a:t>日米</a:t>
            </a:r>
            <a:r>
              <a:rPr lang="en-US" altLang="ja-JP" dirty="0"/>
              <a:t>)	</a:t>
            </a:r>
          </a:p>
          <a:p>
            <a:r>
              <a:rPr lang="ja-JP" altLang="en-US" dirty="0"/>
              <a:t>引用特許	</a:t>
            </a:r>
            <a:endParaRPr lang="en-US" altLang="ja-JP" dirty="0"/>
          </a:p>
          <a:p>
            <a:r>
              <a:rPr lang="ja-JP" altLang="en-US" dirty="0"/>
              <a:t>被引用特許	</a:t>
            </a:r>
            <a:endParaRPr lang="en-US" altLang="ja-JP" dirty="0"/>
          </a:p>
          <a:p>
            <a:r>
              <a:rPr lang="ja-JP" altLang="en-US" dirty="0"/>
              <a:t>筆頭</a:t>
            </a:r>
            <a:r>
              <a:rPr lang="en-US" altLang="ja-JP" dirty="0"/>
              <a:t>FI</a:t>
            </a:r>
            <a:r>
              <a:rPr lang="ja-JP" altLang="en-US" dirty="0"/>
              <a:t>（テーマ）</a:t>
            </a:r>
            <a:r>
              <a:rPr lang="en-US" altLang="ja-JP" dirty="0"/>
              <a:t>	</a:t>
            </a:r>
            <a:r>
              <a:rPr lang="ja-JP" altLang="en-US" dirty="0"/>
              <a:t>★</a:t>
            </a:r>
            <a:endParaRPr lang="en-US" altLang="ja-JP" dirty="0"/>
          </a:p>
          <a:p>
            <a:r>
              <a:rPr lang="ja-JP" altLang="en-US" dirty="0"/>
              <a:t>筆頭</a:t>
            </a:r>
            <a:r>
              <a:rPr lang="en-US" altLang="ja-JP" dirty="0"/>
              <a:t>F</a:t>
            </a:r>
            <a:r>
              <a:rPr lang="ja-JP" altLang="en-US" dirty="0"/>
              <a:t>ターム（サブクラス）★</a:t>
            </a:r>
            <a:endParaRPr lang="en-US" altLang="ja-JP" dirty="0"/>
          </a:p>
          <a:p>
            <a:r>
              <a:rPr lang="ja-JP" altLang="en-US" dirty="0"/>
              <a:t>筆頭</a:t>
            </a:r>
            <a:r>
              <a:rPr lang="en-US" altLang="ja-JP" dirty="0"/>
              <a:t>IPC</a:t>
            </a:r>
            <a:r>
              <a:rPr lang="ja-JP" altLang="en-US" dirty="0"/>
              <a:t>（サブクラス）　★</a:t>
            </a:r>
            <a:endParaRPr lang="en-US" altLang="ja-JP" dirty="0"/>
          </a:p>
          <a:p>
            <a:r>
              <a:rPr lang="ja-JP" altLang="en-US" dirty="0"/>
              <a:t>関連度	</a:t>
            </a:r>
          </a:p>
        </p:txBody>
      </p:sp>
      <p:sp>
        <p:nvSpPr>
          <p:cNvPr id="7" name="テキスト ボックス 6">
            <a:extLst>
              <a:ext uri="{FF2B5EF4-FFF2-40B4-BE49-F238E27FC236}">
                <a16:creationId xmlns:a16="http://schemas.microsoft.com/office/drawing/2014/main" id="{56456B9B-5341-493B-AC16-A8EE04C68A44}"/>
              </a:ext>
            </a:extLst>
          </p:cNvPr>
          <p:cNvSpPr txBox="1"/>
          <p:nvPr/>
        </p:nvSpPr>
        <p:spPr>
          <a:xfrm>
            <a:off x="3657600" y="1511399"/>
            <a:ext cx="4955458" cy="1477328"/>
          </a:xfrm>
          <a:prstGeom prst="rect">
            <a:avLst/>
          </a:prstGeom>
          <a:noFill/>
        </p:spPr>
        <p:txBody>
          <a:bodyPr wrap="square">
            <a:spAutoFit/>
          </a:bodyPr>
          <a:lstStyle/>
          <a:p>
            <a:r>
              <a:rPr lang="ja-JP" altLang="en-US" dirty="0"/>
              <a:t>すべての項目を使用するわけではないが、あとで調査する時に有用なので、調査をしておく。</a:t>
            </a:r>
            <a:endParaRPr lang="en-US" altLang="ja-JP" dirty="0"/>
          </a:p>
          <a:p>
            <a:endParaRPr lang="en-US" altLang="ja-JP" dirty="0"/>
          </a:p>
          <a:p>
            <a:r>
              <a:rPr lang="ja-JP" altLang="en-US" dirty="0"/>
              <a:t>★は、用途探索で必ず必要な項目。</a:t>
            </a:r>
          </a:p>
        </p:txBody>
      </p:sp>
    </p:spTree>
    <p:extLst>
      <p:ext uri="{BB962C8B-B14F-4D97-AF65-F5344CB8AC3E}">
        <p14:creationId xmlns:p14="http://schemas.microsoft.com/office/powerpoint/2010/main" val="3144933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44EF96-4F63-4D4F-97D7-8B3425AA3CBE}"/>
              </a:ext>
            </a:extLst>
          </p:cNvPr>
          <p:cNvSpPr>
            <a:spLocks noGrp="1"/>
          </p:cNvSpPr>
          <p:nvPr>
            <p:ph type="title"/>
          </p:nvPr>
        </p:nvSpPr>
        <p:spPr/>
        <p:txBody>
          <a:bodyPr/>
          <a:lstStyle/>
          <a:p>
            <a:r>
              <a:rPr kumimoji="1" lang="ja-JP" altLang="en-US"/>
              <a:t>その</a:t>
            </a:r>
            <a:r>
              <a:rPr kumimoji="1" lang="en-US" altLang="ja-JP" dirty="0"/>
              <a:t>①</a:t>
            </a:r>
            <a:r>
              <a:rPr kumimoji="1" lang="ja-JP" altLang="en-US"/>
              <a:t>　用途</a:t>
            </a:r>
            <a:r>
              <a:rPr kumimoji="1" lang="ja-JP" altLang="en-US" dirty="0"/>
              <a:t>の探索「といえば法」</a:t>
            </a:r>
          </a:p>
        </p:txBody>
      </p:sp>
      <p:sp>
        <p:nvSpPr>
          <p:cNvPr id="3" name="テキスト プレースホルダー 2">
            <a:extLst>
              <a:ext uri="{FF2B5EF4-FFF2-40B4-BE49-F238E27FC236}">
                <a16:creationId xmlns:a16="http://schemas.microsoft.com/office/drawing/2014/main" id="{1215D445-D6B2-4EB1-BB9D-DB1E6C7C8228}"/>
              </a:ext>
            </a:extLst>
          </p:cNvPr>
          <p:cNvSpPr>
            <a:spLocks noGrp="1"/>
          </p:cNvSpPr>
          <p:nvPr>
            <p:ph type="body" idx="1"/>
          </p:nvPr>
        </p:nvSpPr>
        <p:spPr/>
        <p:txBody>
          <a:bodyPr/>
          <a:lstStyle/>
          <a:p>
            <a:endParaRPr kumimoji="1" lang="ja-JP" altLang="en-US"/>
          </a:p>
        </p:txBody>
      </p:sp>
      <p:sp>
        <p:nvSpPr>
          <p:cNvPr id="4" name="フッター プレースホルダー 3">
            <a:extLst>
              <a:ext uri="{FF2B5EF4-FFF2-40B4-BE49-F238E27FC236}">
                <a16:creationId xmlns:a16="http://schemas.microsoft.com/office/drawing/2014/main" id="{FB48B7C4-D963-4A7E-8D0B-7CF64E5ECC4C}"/>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7BEBDC9C-645B-44DA-8044-4F14C4FC70FF}"/>
              </a:ext>
            </a:extLst>
          </p:cNvPr>
          <p:cNvSpPr>
            <a:spLocks noGrp="1"/>
          </p:cNvSpPr>
          <p:nvPr>
            <p:ph type="sldNum" sz="quarter" idx="12"/>
          </p:nvPr>
        </p:nvSpPr>
        <p:spPr/>
        <p:txBody>
          <a:bodyPr/>
          <a:lstStyle/>
          <a:p>
            <a:fld id="{F48F7E16-ADB4-B142-B332-263287BED0B0}" type="slidenum">
              <a:rPr lang="ja-JP" altLang="en-US" smtClean="0"/>
              <a:pPr/>
              <a:t>2</a:t>
            </a:fld>
            <a:endParaRPr lang="ja-JP" altLang="en-US"/>
          </a:p>
        </p:txBody>
      </p:sp>
    </p:spTree>
    <p:extLst>
      <p:ext uri="{BB962C8B-B14F-4D97-AF65-F5344CB8AC3E}">
        <p14:creationId xmlns:p14="http://schemas.microsoft.com/office/powerpoint/2010/main" val="3021177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92BA3D-DA03-4D26-B5C7-2530FAFC267B}"/>
              </a:ext>
            </a:extLst>
          </p:cNvPr>
          <p:cNvSpPr>
            <a:spLocks noGrp="1"/>
          </p:cNvSpPr>
          <p:nvPr>
            <p:ph type="title"/>
          </p:nvPr>
        </p:nvSpPr>
        <p:spPr/>
        <p:txBody>
          <a:bodyPr/>
          <a:lstStyle/>
          <a:p>
            <a:r>
              <a:rPr lang="ja-JP" altLang="en-US" dirty="0"/>
              <a:t>可視化する</a:t>
            </a:r>
            <a:endParaRPr kumimoji="1" lang="ja-JP" altLang="en-US" dirty="0"/>
          </a:p>
        </p:txBody>
      </p:sp>
      <p:sp>
        <p:nvSpPr>
          <p:cNvPr id="3" name="フッター プレースホルダー 2">
            <a:extLst>
              <a:ext uri="{FF2B5EF4-FFF2-40B4-BE49-F238E27FC236}">
                <a16:creationId xmlns:a16="http://schemas.microsoft.com/office/drawing/2014/main" id="{25D2A4D8-79CB-4724-B974-BE1E9E5117C9}"/>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3F4DBA6D-4EE2-41BB-9B0A-995F8497E098}"/>
              </a:ext>
            </a:extLst>
          </p:cNvPr>
          <p:cNvSpPr>
            <a:spLocks noGrp="1"/>
          </p:cNvSpPr>
          <p:nvPr>
            <p:ph type="sldNum" sz="quarter" idx="12"/>
          </p:nvPr>
        </p:nvSpPr>
        <p:spPr/>
        <p:txBody>
          <a:bodyPr/>
          <a:lstStyle/>
          <a:p>
            <a:fld id="{F48F7E16-ADB4-B142-B332-263287BED0B0}" type="slidenum">
              <a:rPr lang="ja-JP" altLang="en-US" smtClean="0"/>
              <a:pPr/>
              <a:t>20</a:t>
            </a:fld>
            <a:endParaRPr lang="ja-JP" altLang="en-US" dirty="0"/>
          </a:p>
        </p:txBody>
      </p:sp>
      <p:sp>
        <p:nvSpPr>
          <p:cNvPr id="5" name="テキスト ボックス 4">
            <a:extLst>
              <a:ext uri="{FF2B5EF4-FFF2-40B4-BE49-F238E27FC236}">
                <a16:creationId xmlns:a16="http://schemas.microsoft.com/office/drawing/2014/main" id="{6CECC23F-DB46-4B6E-8C20-CD4BA3C21B66}"/>
              </a:ext>
            </a:extLst>
          </p:cNvPr>
          <p:cNvSpPr txBox="1"/>
          <p:nvPr/>
        </p:nvSpPr>
        <p:spPr>
          <a:xfrm>
            <a:off x="967043" y="848033"/>
            <a:ext cx="7306802" cy="4247317"/>
          </a:xfrm>
          <a:prstGeom prst="rect">
            <a:avLst/>
          </a:prstGeom>
          <a:noFill/>
        </p:spPr>
        <p:txBody>
          <a:bodyPr wrap="square" rtlCol="0">
            <a:spAutoFit/>
          </a:bodyPr>
          <a:lstStyle/>
          <a:p>
            <a:r>
              <a:rPr lang="ja-JP" altLang="en-US" dirty="0"/>
              <a:t>ピボットテーブルで以下の事項を可視化する。</a:t>
            </a:r>
            <a:endParaRPr lang="en-US" altLang="ja-JP" dirty="0"/>
          </a:p>
          <a:p>
            <a:endParaRPr lang="en-US" altLang="ja-JP" dirty="0"/>
          </a:p>
          <a:p>
            <a:r>
              <a:rPr lang="ja-JP" altLang="en-US" dirty="0"/>
              <a:t>１）シート名　「用途分析マップ」</a:t>
            </a:r>
            <a:endParaRPr lang="en-US" altLang="ja-JP" dirty="0"/>
          </a:p>
          <a:p>
            <a:r>
              <a:rPr lang="ja-JP" altLang="en-US" dirty="0"/>
              <a:t>・縦軸は出願人とする</a:t>
            </a:r>
            <a:endParaRPr lang="en-US" altLang="ja-JP" dirty="0"/>
          </a:p>
          <a:p>
            <a:r>
              <a:rPr lang="ja-JP" altLang="en-US" dirty="0"/>
              <a:t>・横軸を</a:t>
            </a:r>
            <a:r>
              <a:rPr lang="en-US" altLang="ja-JP" dirty="0"/>
              <a:t>FI</a:t>
            </a:r>
            <a:r>
              <a:rPr lang="ja-JP" altLang="en-US" dirty="0"/>
              <a:t>または</a:t>
            </a:r>
            <a:r>
              <a:rPr lang="en-US" altLang="ja-JP" dirty="0"/>
              <a:t>F</a:t>
            </a:r>
            <a:r>
              <a:rPr lang="ja-JP" altLang="en-US" dirty="0"/>
              <a:t>タームとする</a:t>
            </a:r>
            <a:endParaRPr lang="en-US" altLang="ja-JP" dirty="0"/>
          </a:p>
          <a:p>
            <a:r>
              <a:rPr lang="ja-JP" altLang="en-US" dirty="0"/>
              <a:t>・</a:t>
            </a:r>
            <a:r>
              <a:rPr lang="en-US" altLang="ja-JP" dirty="0"/>
              <a:t>F</a:t>
            </a:r>
            <a:r>
              <a:rPr lang="ja-JP" altLang="en-US" dirty="0"/>
              <a:t>タームのテーマ名称を</a:t>
            </a:r>
            <a:r>
              <a:rPr lang="en-US" altLang="ja-JP" dirty="0"/>
              <a:t>VLOOKUP</a:t>
            </a:r>
            <a:r>
              <a:rPr lang="ja-JP" altLang="en-US" dirty="0"/>
              <a:t>で参照する</a:t>
            </a:r>
            <a:endParaRPr lang="en-US" altLang="ja-JP" dirty="0"/>
          </a:p>
          <a:p>
            <a:r>
              <a:rPr lang="ja-JP" altLang="en-US" dirty="0"/>
              <a:t>・件数順に並べる</a:t>
            </a:r>
            <a:endParaRPr lang="en-US" altLang="ja-JP" dirty="0"/>
          </a:p>
          <a:p>
            <a:endParaRPr kumimoji="1" lang="en-US" altLang="ja-JP" dirty="0"/>
          </a:p>
          <a:p>
            <a:r>
              <a:rPr kumimoji="1" lang="ja-JP" altLang="en-US" dirty="0"/>
              <a:t>２）シート名　「</a:t>
            </a:r>
            <a:r>
              <a:rPr kumimoji="1" lang="en-US" altLang="ja-JP" dirty="0"/>
              <a:t>F</a:t>
            </a:r>
            <a:r>
              <a:rPr kumimoji="1" lang="ja-JP" altLang="en-US" dirty="0"/>
              <a:t>ターム別発明の名称」</a:t>
            </a:r>
            <a:endParaRPr kumimoji="1" lang="en-US" altLang="ja-JP" dirty="0"/>
          </a:p>
          <a:p>
            <a:r>
              <a:rPr kumimoji="1" lang="ja-JP" altLang="en-US" dirty="0"/>
              <a:t>・縦軸のみ</a:t>
            </a:r>
            <a:endParaRPr kumimoji="1" lang="en-US" altLang="ja-JP" dirty="0"/>
          </a:p>
          <a:p>
            <a:r>
              <a:rPr kumimoji="1" lang="ja-JP" altLang="en-US" dirty="0"/>
              <a:t>第一列は</a:t>
            </a:r>
            <a:r>
              <a:rPr kumimoji="1" lang="en-US" altLang="ja-JP" dirty="0"/>
              <a:t>F</a:t>
            </a:r>
            <a:r>
              <a:rPr kumimoji="1" lang="ja-JP" altLang="en-US" dirty="0"/>
              <a:t>ターム</a:t>
            </a:r>
            <a:r>
              <a:rPr kumimoji="1" lang="en-US" altLang="ja-JP" dirty="0"/>
              <a:t>OR</a:t>
            </a:r>
            <a:r>
              <a:rPr kumimoji="1" lang="ja-JP" altLang="en-US" dirty="0"/>
              <a:t>　</a:t>
            </a:r>
            <a:r>
              <a:rPr kumimoji="1" lang="en-US" altLang="ja-JP" dirty="0"/>
              <a:t>FI</a:t>
            </a:r>
          </a:p>
          <a:p>
            <a:r>
              <a:rPr kumimoji="1" lang="ja-JP" altLang="en-US" dirty="0"/>
              <a:t>第二列は発明の名称、</a:t>
            </a:r>
            <a:endParaRPr kumimoji="1" lang="en-US" altLang="ja-JP" dirty="0"/>
          </a:p>
          <a:p>
            <a:r>
              <a:rPr lang="ja-JP" altLang="en-US" dirty="0"/>
              <a:t>第三列は発明の要約</a:t>
            </a:r>
            <a:endParaRPr lang="en-US" altLang="ja-JP" dirty="0"/>
          </a:p>
          <a:p>
            <a:endParaRPr lang="en-US" altLang="ja-JP" dirty="0"/>
          </a:p>
          <a:p>
            <a:r>
              <a:rPr lang="ja-JP" altLang="en-US" dirty="0"/>
              <a:t>参考のエクセルを提示する。</a:t>
            </a:r>
            <a:endParaRPr lang="en-US" altLang="ja-JP" dirty="0"/>
          </a:p>
        </p:txBody>
      </p:sp>
    </p:spTree>
    <p:extLst>
      <p:ext uri="{BB962C8B-B14F-4D97-AF65-F5344CB8AC3E}">
        <p14:creationId xmlns:p14="http://schemas.microsoft.com/office/powerpoint/2010/main" val="1402787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067265-C591-495D-8716-EFC8C3967F4B}"/>
              </a:ext>
            </a:extLst>
          </p:cNvPr>
          <p:cNvSpPr>
            <a:spLocks noGrp="1"/>
          </p:cNvSpPr>
          <p:nvPr>
            <p:ph type="title"/>
          </p:nvPr>
        </p:nvSpPr>
        <p:spPr/>
        <p:txBody>
          <a:bodyPr/>
          <a:lstStyle/>
          <a:p>
            <a:r>
              <a:rPr kumimoji="1" lang="ja-JP" altLang="en-US" dirty="0"/>
              <a:t>用途分析マップのイメージ</a:t>
            </a:r>
          </a:p>
        </p:txBody>
      </p:sp>
      <p:sp>
        <p:nvSpPr>
          <p:cNvPr id="3" name="フッター プレースホルダー 2">
            <a:extLst>
              <a:ext uri="{FF2B5EF4-FFF2-40B4-BE49-F238E27FC236}">
                <a16:creationId xmlns:a16="http://schemas.microsoft.com/office/drawing/2014/main" id="{F97A3135-65E3-4588-86A9-EA1E8B1AB23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0D6F4081-C5C5-4D3B-97CF-4496D2633CE4}"/>
              </a:ext>
            </a:extLst>
          </p:cNvPr>
          <p:cNvSpPr>
            <a:spLocks noGrp="1"/>
          </p:cNvSpPr>
          <p:nvPr>
            <p:ph type="sldNum" sz="quarter" idx="12"/>
          </p:nvPr>
        </p:nvSpPr>
        <p:spPr/>
        <p:txBody>
          <a:bodyPr/>
          <a:lstStyle/>
          <a:p>
            <a:fld id="{F48F7E16-ADB4-B142-B332-263287BED0B0}" type="slidenum">
              <a:rPr lang="ja-JP" altLang="en-US" smtClean="0"/>
              <a:pPr/>
              <a:t>21</a:t>
            </a:fld>
            <a:endParaRPr lang="ja-JP" altLang="en-US" dirty="0"/>
          </a:p>
        </p:txBody>
      </p:sp>
      <p:pic>
        <p:nvPicPr>
          <p:cNvPr id="5" name="図 4">
            <a:extLst>
              <a:ext uri="{FF2B5EF4-FFF2-40B4-BE49-F238E27FC236}">
                <a16:creationId xmlns:a16="http://schemas.microsoft.com/office/drawing/2014/main" id="{F9C63BB2-7721-4059-B82B-149118D7E6D7}"/>
              </a:ext>
            </a:extLst>
          </p:cNvPr>
          <p:cNvPicPr>
            <a:picLocks noChangeAspect="1"/>
          </p:cNvPicPr>
          <p:nvPr/>
        </p:nvPicPr>
        <p:blipFill>
          <a:blip r:embed="rId2"/>
          <a:stretch>
            <a:fillRect/>
          </a:stretch>
        </p:blipFill>
        <p:spPr>
          <a:xfrm>
            <a:off x="542038" y="576407"/>
            <a:ext cx="7437554" cy="5788809"/>
          </a:xfrm>
          <a:prstGeom prst="rect">
            <a:avLst/>
          </a:prstGeom>
        </p:spPr>
      </p:pic>
      <p:sp>
        <p:nvSpPr>
          <p:cNvPr id="6" name="テキスト ボックス 5">
            <a:extLst>
              <a:ext uri="{FF2B5EF4-FFF2-40B4-BE49-F238E27FC236}">
                <a16:creationId xmlns:a16="http://schemas.microsoft.com/office/drawing/2014/main" id="{6F0A10BA-8936-49CC-89B4-E405BD3AF574}"/>
              </a:ext>
            </a:extLst>
          </p:cNvPr>
          <p:cNvSpPr txBox="1"/>
          <p:nvPr/>
        </p:nvSpPr>
        <p:spPr>
          <a:xfrm>
            <a:off x="8091948" y="1927123"/>
            <a:ext cx="1671484" cy="2308324"/>
          </a:xfrm>
          <a:prstGeom prst="rect">
            <a:avLst/>
          </a:prstGeom>
          <a:noFill/>
        </p:spPr>
        <p:txBody>
          <a:bodyPr wrap="square" rtlCol="0">
            <a:spAutoFit/>
          </a:bodyPr>
          <a:lstStyle/>
          <a:p>
            <a:r>
              <a:rPr kumimoji="1" lang="ja-JP" altLang="en-US" dirty="0"/>
              <a:t>数字をダブルクリックすると、詳細がでるため、要約や請求の範囲を読んでどのような発明かを見ること。</a:t>
            </a:r>
          </a:p>
        </p:txBody>
      </p:sp>
    </p:spTree>
    <p:extLst>
      <p:ext uri="{BB962C8B-B14F-4D97-AF65-F5344CB8AC3E}">
        <p14:creationId xmlns:p14="http://schemas.microsoft.com/office/powerpoint/2010/main" val="1119322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5A566E-D7A4-4066-8014-6FBC2C0AF492}"/>
              </a:ext>
            </a:extLst>
          </p:cNvPr>
          <p:cNvSpPr>
            <a:spLocks noGrp="1"/>
          </p:cNvSpPr>
          <p:nvPr>
            <p:ph type="title"/>
          </p:nvPr>
        </p:nvSpPr>
        <p:spPr/>
        <p:txBody>
          <a:bodyPr/>
          <a:lstStyle/>
          <a:p>
            <a:r>
              <a:rPr kumimoji="1" lang="ja-JP" altLang="en-US" dirty="0"/>
              <a:t>眺めていく</a:t>
            </a:r>
          </a:p>
        </p:txBody>
      </p:sp>
      <p:sp>
        <p:nvSpPr>
          <p:cNvPr id="3" name="フッター プレースホルダー 2">
            <a:extLst>
              <a:ext uri="{FF2B5EF4-FFF2-40B4-BE49-F238E27FC236}">
                <a16:creationId xmlns:a16="http://schemas.microsoft.com/office/drawing/2014/main" id="{8E66D674-55FA-40AB-90C1-9D048F46BBD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EC925DE2-A0F6-4B5C-A268-D6F1B7221E7C}"/>
              </a:ext>
            </a:extLst>
          </p:cNvPr>
          <p:cNvSpPr>
            <a:spLocks noGrp="1"/>
          </p:cNvSpPr>
          <p:nvPr>
            <p:ph type="sldNum" sz="quarter" idx="12"/>
          </p:nvPr>
        </p:nvSpPr>
        <p:spPr/>
        <p:txBody>
          <a:bodyPr/>
          <a:lstStyle/>
          <a:p>
            <a:fld id="{F48F7E16-ADB4-B142-B332-263287BED0B0}" type="slidenum">
              <a:rPr lang="ja-JP" altLang="en-US" smtClean="0"/>
              <a:pPr/>
              <a:t>22</a:t>
            </a:fld>
            <a:endParaRPr lang="ja-JP" altLang="en-US" dirty="0"/>
          </a:p>
        </p:txBody>
      </p:sp>
      <p:sp>
        <p:nvSpPr>
          <p:cNvPr id="5" name="テキスト ボックス 4">
            <a:extLst>
              <a:ext uri="{FF2B5EF4-FFF2-40B4-BE49-F238E27FC236}">
                <a16:creationId xmlns:a16="http://schemas.microsoft.com/office/drawing/2014/main" id="{48A9CC2C-FE14-4376-8004-1238509B5AD4}"/>
              </a:ext>
            </a:extLst>
          </p:cNvPr>
          <p:cNvSpPr txBox="1"/>
          <p:nvPr/>
        </p:nvSpPr>
        <p:spPr>
          <a:xfrm>
            <a:off x="463550" y="1132514"/>
            <a:ext cx="8659419" cy="3416320"/>
          </a:xfrm>
          <a:prstGeom prst="rect">
            <a:avLst/>
          </a:prstGeom>
          <a:noFill/>
        </p:spPr>
        <p:txBody>
          <a:bodyPr wrap="square" rtlCol="0">
            <a:spAutoFit/>
          </a:bodyPr>
          <a:lstStyle/>
          <a:p>
            <a:pPr marL="285750" indent="-285750">
              <a:buFont typeface="Wingdings" panose="05000000000000000000" pitchFamily="2" charset="2"/>
              <a:buChar char="l"/>
            </a:pPr>
            <a:r>
              <a:rPr kumimoji="1" lang="ja-JP" altLang="en-US" dirty="0"/>
              <a:t>これまで、「高熱伝導性樹脂の未知の用途はないか？」</a:t>
            </a:r>
            <a:r>
              <a:rPr lang="ja-JP" altLang="en-US" dirty="0"/>
              <a:t>という観点で検索している。</a:t>
            </a:r>
            <a:r>
              <a:rPr kumimoji="1" lang="ja-JP" altLang="en-US" dirty="0"/>
              <a:t>その</a:t>
            </a:r>
            <a:r>
              <a:rPr lang="ja-JP" altLang="en-US" dirty="0"/>
              <a:t>視点を忘れないようにする。</a:t>
            </a:r>
            <a:endParaRPr lang="en-US" altLang="ja-JP" dirty="0"/>
          </a:p>
          <a:p>
            <a:pPr marL="285750" indent="-285750">
              <a:buFont typeface="Wingdings" panose="05000000000000000000" pitchFamily="2" charset="2"/>
              <a:buChar char="l"/>
            </a:pPr>
            <a:endParaRPr kumimoji="1" lang="en-US" altLang="ja-JP" dirty="0"/>
          </a:p>
          <a:p>
            <a:pPr marL="285750" indent="-285750">
              <a:buFont typeface="Wingdings" panose="05000000000000000000" pitchFamily="2" charset="2"/>
              <a:buChar char="l"/>
            </a:pPr>
            <a:r>
              <a:rPr lang="ja-JP" altLang="en-US" dirty="0"/>
              <a:t>未知の用途を示していそうな特許分類があったら詳細を開き、メモする。</a:t>
            </a:r>
            <a:endParaRPr lang="en-US" altLang="ja-JP" dirty="0"/>
          </a:p>
          <a:p>
            <a:pPr marL="285750" indent="-285750">
              <a:buFont typeface="Wingdings" panose="05000000000000000000" pitchFamily="2" charset="2"/>
              <a:buChar char="l"/>
            </a:pPr>
            <a:endParaRPr kumimoji="1" lang="en-US" altLang="ja-JP" dirty="0"/>
          </a:p>
          <a:p>
            <a:pPr marL="285750" indent="-285750">
              <a:buFont typeface="Wingdings" panose="05000000000000000000" pitchFamily="2" charset="2"/>
              <a:buChar char="l"/>
            </a:pPr>
            <a:r>
              <a:rPr kumimoji="1" lang="ja-JP" altLang="en-US" dirty="0"/>
              <a:t>メモには、どのような商品になるのか？その商品にするためには、当社技術にどのような機能を付加する必要があるか？まとめること。</a:t>
            </a:r>
            <a:endParaRPr kumimoji="1" lang="en-US" altLang="ja-JP" dirty="0"/>
          </a:p>
          <a:p>
            <a:pPr marL="285750" indent="-285750">
              <a:buFont typeface="Wingdings" panose="05000000000000000000" pitchFamily="2" charset="2"/>
              <a:buChar char="l"/>
            </a:pPr>
            <a:endParaRPr lang="en-US" altLang="ja-JP" dirty="0"/>
          </a:p>
          <a:p>
            <a:pPr marL="285750" indent="-285750">
              <a:buFont typeface="Wingdings" panose="05000000000000000000" pitchFamily="2" charset="2"/>
              <a:buChar char="l"/>
            </a:pPr>
            <a:r>
              <a:rPr kumimoji="1" lang="ja-JP" altLang="en-US" dirty="0"/>
              <a:t>ここでは深入りしない。</a:t>
            </a:r>
            <a:r>
              <a:rPr lang="ja-JP" altLang="en-US" dirty="0"/>
              <a:t>２時間１本勝負と決めて、２時間で２０～３０程度の候補を出すこと。１候補５分程度。</a:t>
            </a:r>
            <a:endParaRPr lang="en-US" altLang="ja-JP" dirty="0"/>
          </a:p>
          <a:p>
            <a:pPr marL="285750" indent="-285750">
              <a:buFont typeface="Wingdings" panose="05000000000000000000" pitchFamily="2" charset="2"/>
              <a:buChar char="l"/>
            </a:pPr>
            <a:endParaRPr kumimoji="1" lang="en-US" altLang="ja-JP" dirty="0"/>
          </a:p>
          <a:p>
            <a:pPr marL="285750" indent="-285750">
              <a:buFont typeface="Wingdings" panose="05000000000000000000" pitchFamily="2" charset="2"/>
              <a:buChar char="l"/>
            </a:pPr>
            <a:endParaRPr kumimoji="1" lang="ja-JP" altLang="en-US" dirty="0"/>
          </a:p>
        </p:txBody>
      </p:sp>
    </p:spTree>
    <p:extLst>
      <p:ext uri="{BB962C8B-B14F-4D97-AF65-F5344CB8AC3E}">
        <p14:creationId xmlns:p14="http://schemas.microsoft.com/office/powerpoint/2010/main" val="37262065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B1A9B64F-5268-44E0-854A-E84422D966A0}"/>
              </a:ext>
            </a:extLst>
          </p:cNvPr>
          <p:cNvSpPr>
            <a:spLocks noGrp="1"/>
          </p:cNvSpPr>
          <p:nvPr>
            <p:ph type="title"/>
          </p:nvPr>
        </p:nvSpPr>
        <p:spPr/>
        <p:txBody>
          <a:bodyPr/>
          <a:lstStyle/>
          <a:p>
            <a:r>
              <a:rPr lang="ja-JP" altLang="en-US" dirty="0"/>
              <a:t>ステップ３．非特許文献の検索</a:t>
            </a:r>
          </a:p>
        </p:txBody>
      </p:sp>
      <p:sp>
        <p:nvSpPr>
          <p:cNvPr id="9" name="テキスト プレースホルダー 8">
            <a:extLst>
              <a:ext uri="{FF2B5EF4-FFF2-40B4-BE49-F238E27FC236}">
                <a16:creationId xmlns:a16="http://schemas.microsoft.com/office/drawing/2014/main" id="{C1ACAE94-D94C-4B6E-B8C6-E828E8B1F4F3}"/>
              </a:ext>
            </a:extLst>
          </p:cNvPr>
          <p:cNvSpPr>
            <a:spLocks noGrp="1"/>
          </p:cNvSpPr>
          <p:nvPr>
            <p:ph type="body" idx="1"/>
          </p:nvPr>
        </p:nvSpPr>
        <p:spPr/>
        <p:txBody>
          <a:bodyPr/>
          <a:lstStyle/>
          <a:p>
            <a:r>
              <a:rPr kumimoji="1" lang="ja-JP" altLang="en-US" dirty="0"/>
              <a:t>用途の探索</a:t>
            </a:r>
          </a:p>
        </p:txBody>
      </p:sp>
      <p:sp>
        <p:nvSpPr>
          <p:cNvPr id="3" name="フッター プレースホルダー 2">
            <a:extLst>
              <a:ext uri="{FF2B5EF4-FFF2-40B4-BE49-F238E27FC236}">
                <a16:creationId xmlns:a16="http://schemas.microsoft.com/office/drawing/2014/main" id="{13352566-BDEE-49E5-8769-65EB5859158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AA4E1AD1-58F5-478A-A115-E1171B297A47}"/>
              </a:ext>
            </a:extLst>
          </p:cNvPr>
          <p:cNvSpPr>
            <a:spLocks noGrp="1"/>
          </p:cNvSpPr>
          <p:nvPr>
            <p:ph type="sldNum" sz="quarter" idx="12"/>
          </p:nvPr>
        </p:nvSpPr>
        <p:spPr/>
        <p:txBody>
          <a:bodyPr/>
          <a:lstStyle/>
          <a:p>
            <a:fld id="{F48F7E16-ADB4-B142-B332-263287BED0B0}" type="slidenum">
              <a:rPr lang="ja-JP" altLang="en-US" smtClean="0"/>
              <a:pPr/>
              <a:t>23</a:t>
            </a:fld>
            <a:endParaRPr lang="ja-JP" altLang="en-US" dirty="0"/>
          </a:p>
        </p:txBody>
      </p:sp>
    </p:spTree>
    <p:extLst>
      <p:ext uri="{BB962C8B-B14F-4D97-AF65-F5344CB8AC3E}">
        <p14:creationId xmlns:p14="http://schemas.microsoft.com/office/powerpoint/2010/main" val="4162660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97D82ED9-FDE8-4FA3-92EC-9133EF84655A}"/>
              </a:ext>
            </a:extLst>
          </p:cNvPr>
          <p:cNvSpPr>
            <a:spLocks noGrp="1"/>
          </p:cNvSpPr>
          <p:nvPr>
            <p:ph type="title"/>
          </p:nvPr>
        </p:nvSpPr>
        <p:spPr/>
        <p:txBody>
          <a:bodyPr/>
          <a:lstStyle/>
          <a:p>
            <a:r>
              <a:rPr lang="ja-JP" altLang="en-US" dirty="0"/>
              <a:t>非特許文献の考え方</a:t>
            </a:r>
          </a:p>
        </p:txBody>
      </p:sp>
      <p:sp>
        <p:nvSpPr>
          <p:cNvPr id="4" name="フッター プレースホルダー 3">
            <a:extLst>
              <a:ext uri="{FF2B5EF4-FFF2-40B4-BE49-F238E27FC236}">
                <a16:creationId xmlns:a16="http://schemas.microsoft.com/office/drawing/2014/main" id="{CC4B1BD0-8F80-4CDE-B840-A22C48498AF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DE065F7D-440F-439B-A3B7-DCB7EB3DC6C3}"/>
              </a:ext>
            </a:extLst>
          </p:cNvPr>
          <p:cNvSpPr>
            <a:spLocks noGrp="1"/>
          </p:cNvSpPr>
          <p:nvPr>
            <p:ph type="sldNum" sz="quarter" idx="12"/>
          </p:nvPr>
        </p:nvSpPr>
        <p:spPr/>
        <p:txBody>
          <a:bodyPr/>
          <a:lstStyle/>
          <a:p>
            <a:fld id="{F48F7E16-ADB4-B142-B332-263287BED0B0}" type="slidenum">
              <a:rPr lang="ja-JP" altLang="en-US" smtClean="0"/>
              <a:pPr/>
              <a:t>24</a:t>
            </a:fld>
            <a:endParaRPr lang="ja-JP" altLang="en-US"/>
          </a:p>
        </p:txBody>
      </p:sp>
      <p:sp>
        <p:nvSpPr>
          <p:cNvPr id="7" name="テキスト ボックス 6">
            <a:extLst>
              <a:ext uri="{FF2B5EF4-FFF2-40B4-BE49-F238E27FC236}">
                <a16:creationId xmlns:a16="http://schemas.microsoft.com/office/drawing/2014/main" id="{8945D431-6ECE-41D2-BBB9-F1B8838A739A}"/>
              </a:ext>
            </a:extLst>
          </p:cNvPr>
          <p:cNvSpPr txBox="1"/>
          <p:nvPr/>
        </p:nvSpPr>
        <p:spPr>
          <a:xfrm>
            <a:off x="796954" y="897622"/>
            <a:ext cx="7744428" cy="4524315"/>
          </a:xfrm>
          <a:prstGeom prst="rect">
            <a:avLst/>
          </a:prstGeom>
          <a:noFill/>
        </p:spPr>
        <p:txBody>
          <a:bodyPr wrap="none" rtlCol="0">
            <a:spAutoFit/>
          </a:bodyPr>
          <a:lstStyle/>
          <a:p>
            <a:r>
              <a:rPr kumimoji="1" lang="ja-JP" altLang="en-US" sz="2400" dirty="0"/>
              <a:t>①</a:t>
            </a:r>
            <a:r>
              <a:rPr kumimoji="1" lang="en-US" altLang="ja-JP" sz="2400" dirty="0"/>
              <a:t>Google</a:t>
            </a:r>
            <a:r>
              <a:rPr kumimoji="1" lang="ja-JP" altLang="en-US" sz="2400" dirty="0"/>
              <a:t>検索</a:t>
            </a:r>
            <a:endParaRPr kumimoji="1" lang="en-US" altLang="ja-JP" sz="2400" dirty="0"/>
          </a:p>
          <a:p>
            <a:endParaRPr lang="en-US" altLang="ja-JP" sz="2400" dirty="0"/>
          </a:p>
          <a:p>
            <a:r>
              <a:rPr kumimoji="1" lang="ja-JP" altLang="en-US" sz="2400" dirty="0"/>
              <a:t>②</a:t>
            </a:r>
            <a:r>
              <a:rPr kumimoji="1" lang="en-US" altLang="ja-JP" sz="2400" dirty="0"/>
              <a:t>SNS</a:t>
            </a:r>
            <a:r>
              <a:rPr kumimoji="1" lang="ja-JP" altLang="en-US" sz="2400" dirty="0"/>
              <a:t>検索（情報がありそうな商材のみ、化粧品など）</a:t>
            </a:r>
            <a:endParaRPr kumimoji="1" lang="en-US" altLang="ja-JP" sz="2400" dirty="0"/>
          </a:p>
          <a:p>
            <a:endParaRPr lang="en-US" altLang="ja-JP" sz="2400" dirty="0"/>
          </a:p>
          <a:p>
            <a:r>
              <a:rPr kumimoji="1" lang="ja-JP" altLang="en-US" sz="2400" dirty="0"/>
              <a:t>③学術情報</a:t>
            </a:r>
            <a:endParaRPr kumimoji="1" lang="en-US" altLang="ja-JP" sz="2400" dirty="0"/>
          </a:p>
          <a:p>
            <a:r>
              <a:rPr lang="ja-JP" altLang="en-US" sz="2400"/>
              <a:t>　</a:t>
            </a:r>
            <a:r>
              <a:rPr lang="en-US" altLang="ja-JP" sz="2400" dirty="0" err="1"/>
              <a:t>JGlobal</a:t>
            </a:r>
            <a:endParaRPr lang="en-US" altLang="ja-JP" sz="2400" dirty="0"/>
          </a:p>
          <a:p>
            <a:r>
              <a:rPr kumimoji="1" lang="ja-JP" altLang="en-US" sz="2400" dirty="0"/>
              <a:t>　</a:t>
            </a:r>
            <a:r>
              <a:rPr kumimoji="1" lang="en-US" altLang="ja-JP" sz="2400" dirty="0" err="1"/>
              <a:t>GoogleScholar</a:t>
            </a:r>
            <a:endParaRPr kumimoji="1" lang="en-US" altLang="ja-JP" sz="2400" dirty="0"/>
          </a:p>
          <a:p>
            <a:endParaRPr lang="en-US" altLang="ja-JP" sz="2400" dirty="0"/>
          </a:p>
          <a:p>
            <a:r>
              <a:rPr lang="ja-JP" altLang="en-US" sz="2400" dirty="0"/>
              <a:t>④</a:t>
            </a:r>
            <a:r>
              <a:rPr kumimoji="1" lang="ja-JP" altLang="en-US" sz="2400" dirty="0"/>
              <a:t>専門誌検索</a:t>
            </a:r>
            <a:endParaRPr kumimoji="1" lang="en-US" altLang="ja-JP" sz="2400" dirty="0"/>
          </a:p>
          <a:p>
            <a:r>
              <a:rPr lang="ja-JP" altLang="en-US" sz="2400" dirty="0"/>
              <a:t>　</a:t>
            </a:r>
            <a:r>
              <a:rPr lang="en-US" altLang="ja-JP" sz="2400" dirty="0" err="1"/>
              <a:t>Gsearch</a:t>
            </a:r>
            <a:endParaRPr lang="en-US" altLang="ja-JP" sz="2400" dirty="0"/>
          </a:p>
          <a:p>
            <a:r>
              <a:rPr kumimoji="1" lang="ja-JP" altLang="en-US" sz="2400" dirty="0"/>
              <a:t>　日経クロステック（日経</a:t>
            </a:r>
            <a:r>
              <a:rPr kumimoji="1" lang="en-US" altLang="ja-JP" sz="2400" dirty="0"/>
              <a:t>BP</a:t>
            </a:r>
            <a:r>
              <a:rPr kumimoji="1" lang="ja-JP" altLang="en-US" sz="2400" dirty="0"/>
              <a:t>）</a:t>
            </a:r>
            <a:endParaRPr kumimoji="1" lang="en-US" altLang="ja-JP" sz="2400" dirty="0"/>
          </a:p>
          <a:p>
            <a:r>
              <a:rPr lang="ja-JP" altLang="en-US" sz="2400" dirty="0"/>
              <a:t>　</a:t>
            </a:r>
            <a:r>
              <a:rPr lang="en-US" altLang="ja-JP" sz="2400" dirty="0"/>
              <a:t>MDB</a:t>
            </a:r>
            <a:r>
              <a:rPr lang="ja-JP" altLang="en-US" sz="2400" dirty="0"/>
              <a:t>（能率協会）</a:t>
            </a:r>
            <a:r>
              <a:rPr kumimoji="1" lang="en-US" altLang="ja-JP" sz="2400" dirty="0"/>
              <a:t> </a:t>
            </a:r>
          </a:p>
        </p:txBody>
      </p:sp>
    </p:spTree>
    <p:extLst>
      <p:ext uri="{BB962C8B-B14F-4D97-AF65-F5344CB8AC3E}">
        <p14:creationId xmlns:p14="http://schemas.microsoft.com/office/powerpoint/2010/main" val="1745505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AF3BD2-0B8A-4388-AEB6-A3546AEEA79A}"/>
              </a:ext>
            </a:extLst>
          </p:cNvPr>
          <p:cNvSpPr>
            <a:spLocks noGrp="1"/>
          </p:cNvSpPr>
          <p:nvPr>
            <p:ph type="title"/>
          </p:nvPr>
        </p:nvSpPr>
        <p:spPr/>
        <p:txBody>
          <a:bodyPr/>
          <a:lstStyle/>
          <a:p>
            <a:r>
              <a:rPr kumimoji="1" lang="en-US" altLang="ja-JP" dirty="0"/>
              <a:t>Google</a:t>
            </a:r>
            <a:r>
              <a:rPr kumimoji="1" lang="ja-JP" altLang="en-US" dirty="0"/>
              <a:t>検索の場合</a:t>
            </a:r>
          </a:p>
        </p:txBody>
      </p:sp>
      <p:sp>
        <p:nvSpPr>
          <p:cNvPr id="3" name="フッター プレースホルダー 2">
            <a:extLst>
              <a:ext uri="{FF2B5EF4-FFF2-40B4-BE49-F238E27FC236}">
                <a16:creationId xmlns:a16="http://schemas.microsoft.com/office/drawing/2014/main" id="{D09AB9D7-FFBE-4608-A130-4F0EAD559C77}"/>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76C1860-7BE4-4A57-87CB-404EC041A380}"/>
              </a:ext>
            </a:extLst>
          </p:cNvPr>
          <p:cNvSpPr>
            <a:spLocks noGrp="1"/>
          </p:cNvSpPr>
          <p:nvPr>
            <p:ph type="sldNum" sz="quarter" idx="12"/>
          </p:nvPr>
        </p:nvSpPr>
        <p:spPr/>
        <p:txBody>
          <a:bodyPr/>
          <a:lstStyle/>
          <a:p>
            <a:fld id="{F48F7E16-ADB4-B142-B332-263287BED0B0}" type="slidenum">
              <a:rPr lang="ja-JP" altLang="en-US" smtClean="0"/>
              <a:pPr/>
              <a:t>25</a:t>
            </a:fld>
            <a:endParaRPr lang="ja-JP" altLang="en-US" dirty="0"/>
          </a:p>
        </p:txBody>
      </p:sp>
      <p:pic>
        <p:nvPicPr>
          <p:cNvPr id="6" name="図 5">
            <a:extLst>
              <a:ext uri="{FF2B5EF4-FFF2-40B4-BE49-F238E27FC236}">
                <a16:creationId xmlns:a16="http://schemas.microsoft.com/office/drawing/2014/main" id="{948AA0E0-C48C-4A1D-AEC6-DFB8AE8A5019}"/>
              </a:ext>
            </a:extLst>
          </p:cNvPr>
          <p:cNvPicPr>
            <a:picLocks noChangeAspect="1"/>
          </p:cNvPicPr>
          <p:nvPr/>
        </p:nvPicPr>
        <p:blipFill>
          <a:blip r:embed="rId2"/>
          <a:stretch>
            <a:fillRect/>
          </a:stretch>
        </p:blipFill>
        <p:spPr>
          <a:xfrm>
            <a:off x="1457584" y="494950"/>
            <a:ext cx="6137016" cy="4253219"/>
          </a:xfrm>
          <a:prstGeom prst="rect">
            <a:avLst/>
          </a:prstGeom>
          <a:ln>
            <a:solidFill>
              <a:schemeClr val="tx1"/>
            </a:solidFill>
          </a:ln>
        </p:spPr>
      </p:pic>
      <p:sp>
        <p:nvSpPr>
          <p:cNvPr id="7" name="テキスト ボックス 6">
            <a:extLst>
              <a:ext uri="{FF2B5EF4-FFF2-40B4-BE49-F238E27FC236}">
                <a16:creationId xmlns:a16="http://schemas.microsoft.com/office/drawing/2014/main" id="{C7779C44-B731-4D97-B1E7-E0864C157EC8}"/>
              </a:ext>
            </a:extLst>
          </p:cNvPr>
          <p:cNvSpPr txBox="1"/>
          <p:nvPr/>
        </p:nvSpPr>
        <p:spPr>
          <a:xfrm>
            <a:off x="838899" y="5083728"/>
            <a:ext cx="3877985" cy="1200329"/>
          </a:xfrm>
          <a:prstGeom prst="rect">
            <a:avLst/>
          </a:prstGeom>
          <a:noFill/>
        </p:spPr>
        <p:txBody>
          <a:bodyPr wrap="none" rtlCol="0">
            <a:spAutoFit/>
          </a:bodyPr>
          <a:lstStyle/>
          <a:p>
            <a:r>
              <a:rPr lang="ja-JP" altLang="en-US" dirty="0"/>
              <a:t>・</a:t>
            </a:r>
            <a:r>
              <a:rPr lang="en-US" altLang="ja-JP" dirty="0"/>
              <a:t>Google</a:t>
            </a:r>
            <a:r>
              <a:rPr lang="ja-JP" altLang="en-US" dirty="0"/>
              <a:t>検索</a:t>
            </a:r>
            <a:endParaRPr lang="en-US" altLang="ja-JP" dirty="0"/>
          </a:p>
          <a:p>
            <a:r>
              <a:rPr lang="ja-JP" altLang="en-US" dirty="0"/>
              <a:t>・</a:t>
            </a:r>
            <a:r>
              <a:rPr kumimoji="1" lang="en-US" altLang="ja-JP" dirty="0" err="1"/>
              <a:t>Filetype:PDF</a:t>
            </a:r>
            <a:r>
              <a:rPr kumimoji="1" lang="ja-JP" altLang="en-US" dirty="0"/>
              <a:t>で指定する。</a:t>
            </a:r>
            <a:endParaRPr kumimoji="1" lang="en-US" altLang="ja-JP" dirty="0"/>
          </a:p>
          <a:p>
            <a:r>
              <a:rPr lang="ja-JP" altLang="en-US" dirty="0"/>
              <a:t>・１年以内などの期間を指定する。</a:t>
            </a:r>
            <a:endParaRPr lang="en-US" altLang="ja-JP" dirty="0"/>
          </a:p>
          <a:p>
            <a:endParaRPr kumimoji="1" lang="ja-JP" altLang="en-US" dirty="0"/>
          </a:p>
        </p:txBody>
      </p:sp>
    </p:spTree>
    <p:extLst>
      <p:ext uri="{BB962C8B-B14F-4D97-AF65-F5344CB8AC3E}">
        <p14:creationId xmlns:p14="http://schemas.microsoft.com/office/powerpoint/2010/main" val="2962710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BD4873-D8A5-4475-83E5-CA62361F9F85}"/>
              </a:ext>
            </a:extLst>
          </p:cNvPr>
          <p:cNvSpPr>
            <a:spLocks noGrp="1"/>
          </p:cNvSpPr>
          <p:nvPr>
            <p:ph type="title"/>
          </p:nvPr>
        </p:nvSpPr>
        <p:spPr/>
        <p:txBody>
          <a:bodyPr/>
          <a:lstStyle/>
          <a:p>
            <a:r>
              <a:rPr kumimoji="1" lang="en-US" altLang="ja-JP" dirty="0" err="1"/>
              <a:t>Gsearch</a:t>
            </a:r>
            <a:endParaRPr kumimoji="1" lang="ja-JP" altLang="en-US" dirty="0"/>
          </a:p>
        </p:txBody>
      </p:sp>
      <p:sp>
        <p:nvSpPr>
          <p:cNvPr id="3" name="フッター プレースホルダー 2">
            <a:extLst>
              <a:ext uri="{FF2B5EF4-FFF2-40B4-BE49-F238E27FC236}">
                <a16:creationId xmlns:a16="http://schemas.microsoft.com/office/drawing/2014/main" id="{85827A4D-0E59-499C-927B-2094E620950C}"/>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B5B577EB-286A-4C59-907B-C69E1950D246}"/>
              </a:ext>
            </a:extLst>
          </p:cNvPr>
          <p:cNvSpPr>
            <a:spLocks noGrp="1"/>
          </p:cNvSpPr>
          <p:nvPr>
            <p:ph type="sldNum" sz="quarter" idx="12"/>
          </p:nvPr>
        </p:nvSpPr>
        <p:spPr/>
        <p:txBody>
          <a:bodyPr/>
          <a:lstStyle/>
          <a:p>
            <a:fld id="{F48F7E16-ADB4-B142-B332-263287BED0B0}" type="slidenum">
              <a:rPr lang="ja-JP" altLang="en-US" smtClean="0"/>
              <a:pPr/>
              <a:t>26</a:t>
            </a:fld>
            <a:endParaRPr lang="ja-JP" altLang="en-US" dirty="0"/>
          </a:p>
        </p:txBody>
      </p:sp>
      <p:pic>
        <p:nvPicPr>
          <p:cNvPr id="6" name="図 5">
            <a:extLst>
              <a:ext uri="{FF2B5EF4-FFF2-40B4-BE49-F238E27FC236}">
                <a16:creationId xmlns:a16="http://schemas.microsoft.com/office/drawing/2014/main" id="{CA92C8C7-4A6A-4737-A430-3B777ACBC09E}"/>
              </a:ext>
            </a:extLst>
          </p:cNvPr>
          <p:cNvPicPr>
            <a:picLocks noChangeAspect="1"/>
          </p:cNvPicPr>
          <p:nvPr/>
        </p:nvPicPr>
        <p:blipFill>
          <a:blip r:embed="rId2"/>
          <a:stretch>
            <a:fillRect/>
          </a:stretch>
        </p:blipFill>
        <p:spPr>
          <a:xfrm>
            <a:off x="1136650" y="570859"/>
            <a:ext cx="7637377" cy="5448241"/>
          </a:xfrm>
          <a:prstGeom prst="rect">
            <a:avLst/>
          </a:prstGeom>
        </p:spPr>
      </p:pic>
      <p:sp>
        <p:nvSpPr>
          <p:cNvPr id="8" name="テキスト ボックス 7">
            <a:extLst>
              <a:ext uri="{FF2B5EF4-FFF2-40B4-BE49-F238E27FC236}">
                <a16:creationId xmlns:a16="http://schemas.microsoft.com/office/drawing/2014/main" id="{77B15CC9-4546-43EC-BCF8-D50DB05484A6}"/>
              </a:ext>
            </a:extLst>
          </p:cNvPr>
          <p:cNvSpPr txBox="1"/>
          <p:nvPr/>
        </p:nvSpPr>
        <p:spPr>
          <a:xfrm>
            <a:off x="2342627" y="6094354"/>
            <a:ext cx="4953698" cy="369332"/>
          </a:xfrm>
          <a:prstGeom prst="rect">
            <a:avLst/>
          </a:prstGeom>
          <a:noFill/>
        </p:spPr>
        <p:txBody>
          <a:bodyPr wrap="square">
            <a:spAutoFit/>
          </a:bodyPr>
          <a:lstStyle/>
          <a:p>
            <a:r>
              <a:rPr lang="ja-JP" altLang="en-US" dirty="0"/>
              <a:t>https://db.g-search.or.jp/</a:t>
            </a:r>
          </a:p>
        </p:txBody>
      </p:sp>
    </p:spTree>
    <p:extLst>
      <p:ext uri="{BB962C8B-B14F-4D97-AF65-F5344CB8AC3E}">
        <p14:creationId xmlns:p14="http://schemas.microsoft.com/office/powerpoint/2010/main" val="28617257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91EFC0-7108-4708-9AC8-5CCDF2FD3160}"/>
              </a:ext>
            </a:extLst>
          </p:cNvPr>
          <p:cNvSpPr>
            <a:spLocks noGrp="1"/>
          </p:cNvSpPr>
          <p:nvPr>
            <p:ph type="title"/>
          </p:nvPr>
        </p:nvSpPr>
        <p:spPr/>
        <p:txBody>
          <a:bodyPr/>
          <a:lstStyle/>
          <a:p>
            <a:endParaRPr kumimoji="1" lang="ja-JP" altLang="en-US" dirty="0"/>
          </a:p>
        </p:txBody>
      </p:sp>
      <p:sp>
        <p:nvSpPr>
          <p:cNvPr id="3" name="フッター プレースホルダー 2">
            <a:extLst>
              <a:ext uri="{FF2B5EF4-FFF2-40B4-BE49-F238E27FC236}">
                <a16:creationId xmlns:a16="http://schemas.microsoft.com/office/drawing/2014/main" id="{F87E54FA-F3E6-4376-B4EF-D59F950D5B2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FD1FB04-447E-4BC4-B6C1-F208438FB539}"/>
              </a:ext>
            </a:extLst>
          </p:cNvPr>
          <p:cNvSpPr>
            <a:spLocks noGrp="1"/>
          </p:cNvSpPr>
          <p:nvPr>
            <p:ph type="sldNum" sz="quarter" idx="12"/>
          </p:nvPr>
        </p:nvSpPr>
        <p:spPr/>
        <p:txBody>
          <a:bodyPr/>
          <a:lstStyle/>
          <a:p>
            <a:fld id="{F48F7E16-ADB4-B142-B332-263287BED0B0}" type="slidenum">
              <a:rPr lang="ja-JP" altLang="en-US" smtClean="0"/>
              <a:pPr/>
              <a:t>27</a:t>
            </a:fld>
            <a:endParaRPr lang="ja-JP" altLang="en-US" dirty="0"/>
          </a:p>
        </p:txBody>
      </p:sp>
      <p:pic>
        <p:nvPicPr>
          <p:cNvPr id="6" name="図 5">
            <a:extLst>
              <a:ext uri="{FF2B5EF4-FFF2-40B4-BE49-F238E27FC236}">
                <a16:creationId xmlns:a16="http://schemas.microsoft.com/office/drawing/2014/main" id="{BEA8E039-0796-4492-93B2-2150FA99F4AC}"/>
              </a:ext>
            </a:extLst>
          </p:cNvPr>
          <p:cNvPicPr>
            <a:picLocks noChangeAspect="1"/>
          </p:cNvPicPr>
          <p:nvPr/>
        </p:nvPicPr>
        <p:blipFill>
          <a:blip r:embed="rId2"/>
          <a:stretch>
            <a:fillRect/>
          </a:stretch>
        </p:blipFill>
        <p:spPr>
          <a:xfrm>
            <a:off x="1208015" y="593172"/>
            <a:ext cx="7942976" cy="5193484"/>
          </a:xfrm>
          <a:prstGeom prst="rect">
            <a:avLst/>
          </a:prstGeom>
        </p:spPr>
      </p:pic>
      <p:sp>
        <p:nvSpPr>
          <p:cNvPr id="10" name="テキスト ボックス 9">
            <a:extLst>
              <a:ext uri="{FF2B5EF4-FFF2-40B4-BE49-F238E27FC236}">
                <a16:creationId xmlns:a16="http://schemas.microsoft.com/office/drawing/2014/main" id="{514CAB60-3CA1-4CF8-90C2-12B13CBA6A82}"/>
              </a:ext>
            </a:extLst>
          </p:cNvPr>
          <p:cNvSpPr txBox="1"/>
          <p:nvPr/>
        </p:nvSpPr>
        <p:spPr>
          <a:xfrm>
            <a:off x="2569129" y="5977146"/>
            <a:ext cx="4953698" cy="369332"/>
          </a:xfrm>
          <a:prstGeom prst="rect">
            <a:avLst/>
          </a:prstGeom>
          <a:noFill/>
        </p:spPr>
        <p:txBody>
          <a:bodyPr wrap="square">
            <a:spAutoFit/>
          </a:bodyPr>
          <a:lstStyle/>
          <a:p>
            <a:r>
              <a:rPr lang="ja-JP" altLang="en-US" dirty="0"/>
              <a:t>https://mdb.jmar.co.jp/</a:t>
            </a:r>
          </a:p>
        </p:txBody>
      </p:sp>
    </p:spTree>
    <p:extLst>
      <p:ext uri="{BB962C8B-B14F-4D97-AF65-F5344CB8AC3E}">
        <p14:creationId xmlns:p14="http://schemas.microsoft.com/office/powerpoint/2010/main" val="31154703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D58934-1143-4232-9B79-9EC483525152}"/>
              </a:ext>
            </a:extLst>
          </p:cNvPr>
          <p:cNvSpPr>
            <a:spLocks noGrp="1"/>
          </p:cNvSpPr>
          <p:nvPr>
            <p:ph type="title"/>
          </p:nvPr>
        </p:nvSpPr>
        <p:spPr/>
        <p:txBody>
          <a:bodyPr/>
          <a:lstStyle/>
          <a:p>
            <a:r>
              <a:rPr lang="en-US" altLang="ja-JP" dirty="0"/>
              <a:t>Google Scholar</a:t>
            </a:r>
            <a:endParaRPr kumimoji="1" lang="ja-JP" altLang="en-US" dirty="0"/>
          </a:p>
        </p:txBody>
      </p:sp>
      <p:sp>
        <p:nvSpPr>
          <p:cNvPr id="3" name="フッター プレースホルダー 2">
            <a:extLst>
              <a:ext uri="{FF2B5EF4-FFF2-40B4-BE49-F238E27FC236}">
                <a16:creationId xmlns:a16="http://schemas.microsoft.com/office/drawing/2014/main" id="{3BB3053A-FADA-4E39-AF50-995FAE19F22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CF43A11B-CFC8-46C2-8902-A2E18C48E59A}"/>
              </a:ext>
            </a:extLst>
          </p:cNvPr>
          <p:cNvSpPr>
            <a:spLocks noGrp="1"/>
          </p:cNvSpPr>
          <p:nvPr>
            <p:ph type="sldNum" sz="quarter" idx="12"/>
          </p:nvPr>
        </p:nvSpPr>
        <p:spPr/>
        <p:txBody>
          <a:bodyPr/>
          <a:lstStyle/>
          <a:p>
            <a:fld id="{F48F7E16-ADB4-B142-B332-263287BED0B0}" type="slidenum">
              <a:rPr lang="ja-JP" altLang="en-US" smtClean="0"/>
              <a:pPr/>
              <a:t>28</a:t>
            </a:fld>
            <a:endParaRPr lang="ja-JP" altLang="en-US" dirty="0"/>
          </a:p>
        </p:txBody>
      </p:sp>
      <p:pic>
        <p:nvPicPr>
          <p:cNvPr id="6" name="図 5">
            <a:extLst>
              <a:ext uri="{FF2B5EF4-FFF2-40B4-BE49-F238E27FC236}">
                <a16:creationId xmlns:a16="http://schemas.microsoft.com/office/drawing/2014/main" id="{A4A843AD-45CE-42D3-9329-86BFC6EBFE02}"/>
              </a:ext>
            </a:extLst>
          </p:cNvPr>
          <p:cNvPicPr>
            <a:picLocks noChangeAspect="1"/>
          </p:cNvPicPr>
          <p:nvPr/>
        </p:nvPicPr>
        <p:blipFill>
          <a:blip r:embed="rId2"/>
          <a:stretch>
            <a:fillRect/>
          </a:stretch>
        </p:blipFill>
        <p:spPr>
          <a:xfrm>
            <a:off x="823912" y="719137"/>
            <a:ext cx="8258175" cy="5419725"/>
          </a:xfrm>
          <a:prstGeom prst="rect">
            <a:avLst/>
          </a:prstGeom>
        </p:spPr>
      </p:pic>
    </p:spTree>
    <p:extLst>
      <p:ext uri="{BB962C8B-B14F-4D97-AF65-F5344CB8AC3E}">
        <p14:creationId xmlns:p14="http://schemas.microsoft.com/office/powerpoint/2010/main" val="801438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B1A9B64F-5268-44E0-854A-E84422D966A0}"/>
              </a:ext>
            </a:extLst>
          </p:cNvPr>
          <p:cNvSpPr>
            <a:spLocks noGrp="1"/>
          </p:cNvSpPr>
          <p:nvPr>
            <p:ph type="title"/>
          </p:nvPr>
        </p:nvSpPr>
        <p:spPr/>
        <p:txBody>
          <a:bodyPr/>
          <a:lstStyle/>
          <a:p>
            <a:r>
              <a:rPr lang="ja-JP" altLang="en-US" dirty="0"/>
              <a:t>ステップ４．用途候補のまとめ</a:t>
            </a:r>
          </a:p>
        </p:txBody>
      </p:sp>
      <p:sp>
        <p:nvSpPr>
          <p:cNvPr id="9" name="テキスト プレースホルダー 8">
            <a:extLst>
              <a:ext uri="{FF2B5EF4-FFF2-40B4-BE49-F238E27FC236}">
                <a16:creationId xmlns:a16="http://schemas.microsoft.com/office/drawing/2014/main" id="{C1ACAE94-D94C-4B6E-B8C6-E828E8B1F4F3}"/>
              </a:ext>
            </a:extLst>
          </p:cNvPr>
          <p:cNvSpPr>
            <a:spLocks noGrp="1"/>
          </p:cNvSpPr>
          <p:nvPr>
            <p:ph type="body" idx="1"/>
          </p:nvPr>
        </p:nvSpPr>
        <p:spPr/>
        <p:txBody>
          <a:bodyPr/>
          <a:lstStyle/>
          <a:p>
            <a:r>
              <a:rPr kumimoji="1" lang="ja-JP" altLang="en-US" dirty="0"/>
              <a:t>用途の探索</a:t>
            </a:r>
          </a:p>
        </p:txBody>
      </p:sp>
      <p:sp>
        <p:nvSpPr>
          <p:cNvPr id="3" name="フッター プレースホルダー 2">
            <a:extLst>
              <a:ext uri="{FF2B5EF4-FFF2-40B4-BE49-F238E27FC236}">
                <a16:creationId xmlns:a16="http://schemas.microsoft.com/office/drawing/2014/main" id="{13352566-BDEE-49E5-8769-65EB5859158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AA4E1AD1-58F5-478A-A115-E1171B297A47}"/>
              </a:ext>
            </a:extLst>
          </p:cNvPr>
          <p:cNvSpPr>
            <a:spLocks noGrp="1"/>
          </p:cNvSpPr>
          <p:nvPr>
            <p:ph type="sldNum" sz="quarter" idx="12"/>
          </p:nvPr>
        </p:nvSpPr>
        <p:spPr/>
        <p:txBody>
          <a:bodyPr/>
          <a:lstStyle/>
          <a:p>
            <a:fld id="{F48F7E16-ADB4-B142-B332-263287BED0B0}" type="slidenum">
              <a:rPr lang="ja-JP" altLang="en-US" smtClean="0"/>
              <a:pPr/>
              <a:t>29</a:t>
            </a:fld>
            <a:endParaRPr lang="ja-JP" altLang="en-US" dirty="0"/>
          </a:p>
        </p:txBody>
      </p:sp>
    </p:spTree>
    <p:extLst>
      <p:ext uri="{BB962C8B-B14F-4D97-AF65-F5344CB8AC3E}">
        <p14:creationId xmlns:p14="http://schemas.microsoft.com/office/powerpoint/2010/main" val="2843664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AB843-F5F4-45B8-95DC-91A4DBDC3719}"/>
              </a:ext>
            </a:extLst>
          </p:cNvPr>
          <p:cNvSpPr>
            <a:spLocks noGrp="1"/>
          </p:cNvSpPr>
          <p:nvPr>
            <p:ph type="title"/>
          </p:nvPr>
        </p:nvSpPr>
        <p:spPr/>
        <p:txBody>
          <a:bodyPr/>
          <a:lstStyle/>
          <a:p>
            <a:r>
              <a:rPr lang="ja-JP" altLang="en-US" dirty="0"/>
              <a:t>このセミナーで取り扱う事例</a:t>
            </a:r>
            <a:endParaRPr kumimoji="1" lang="ja-JP" altLang="en-US" dirty="0"/>
          </a:p>
        </p:txBody>
      </p:sp>
      <p:sp>
        <p:nvSpPr>
          <p:cNvPr id="3" name="フッター プレースホルダー 2">
            <a:extLst>
              <a:ext uri="{FF2B5EF4-FFF2-40B4-BE49-F238E27FC236}">
                <a16:creationId xmlns:a16="http://schemas.microsoft.com/office/drawing/2014/main" id="{E413699C-0C7E-4BE3-BB7B-F7AE58467694}"/>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C018971E-9E17-4863-BA17-25B8C5044352}"/>
              </a:ext>
            </a:extLst>
          </p:cNvPr>
          <p:cNvSpPr>
            <a:spLocks noGrp="1"/>
          </p:cNvSpPr>
          <p:nvPr>
            <p:ph type="sldNum" sz="quarter" idx="12"/>
          </p:nvPr>
        </p:nvSpPr>
        <p:spPr/>
        <p:txBody>
          <a:bodyPr/>
          <a:lstStyle/>
          <a:p>
            <a:fld id="{F48F7E16-ADB4-B142-B332-263287BED0B0}" type="slidenum">
              <a:rPr lang="ja-JP" altLang="en-US" smtClean="0"/>
              <a:pPr/>
              <a:t>3</a:t>
            </a:fld>
            <a:endParaRPr lang="ja-JP" altLang="en-US" dirty="0"/>
          </a:p>
        </p:txBody>
      </p:sp>
      <p:sp>
        <p:nvSpPr>
          <p:cNvPr id="5" name="正方形/長方形 4">
            <a:extLst>
              <a:ext uri="{FF2B5EF4-FFF2-40B4-BE49-F238E27FC236}">
                <a16:creationId xmlns:a16="http://schemas.microsoft.com/office/drawing/2014/main" id="{6E0110E5-8DE2-4DB9-B9FE-CFA120F1EBD2}"/>
              </a:ext>
            </a:extLst>
          </p:cNvPr>
          <p:cNvSpPr/>
          <p:nvPr/>
        </p:nvSpPr>
        <p:spPr>
          <a:xfrm>
            <a:off x="1688697" y="2980095"/>
            <a:ext cx="1528618" cy="48029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光源</a:t>
            </a:r>
            <a:endParaRPr kumimoji="1" lang="ja-JP" altLang="en-US" dirty="0"/>
          </a:p>
        </p:txBody>
      </p:sp>
      <p:sp>
        <p:nvSpPr>
          <p:cNvPr id="6" name="正方形/長方形 5">
            <a:extLst>
              <a:ext uri="{FF2B5EF4-FFF2-40B4-BE49-F238E27FC236}">
                <a16:creationId xmlns:a16="http://schemas.microsoft.com/office/drawing/2014/main" id="{EF73150D-EBAF-4CF0-AE7A-83A3A9E967DD}"/>
              </a:ext>
            </a:extLst>
          </p:cNvPr>
          <p:cNvSpPr/>
          <p:nvPr/>
        </p:nvSpPr>
        <p:spPr>
          <a:xfrm>
            <a:off x="1688696" y="3728359"/>
            <a:ext cx="1528618" cy="48029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検知部</a:t>
            </a:r>
            <a:endParaRPr kumimoji="1" lang="ja-JP" altLang="en-US" dirty="0"/>
          </a:p>
        </p:txBody>
      </p:sp>
      <p:cxnSp>
        <p:nvCxnSpPr>
          <p:cNvPr id="7" name="直線コネクタ 6">
            <a:extLst>
              <a:ext uri="{FF2B5EF4-FFF2-40B4-BE49-F238E27FC236}">
                <a16:creationId xmlns:a16="http://schemas.microsoft.com/office/drawing/2014/main" id="{E9A08AD3-2B64-4E8A-87BD-3F67AEF33B85}"/>
              </a:ext>
            </a:extLst>
          </p:cNvPr>
          <p:cNvCxnSpPr/>
          <p:nvPr/>
        </p:nvCxnSpPr>
        <p:spPr>
          <a:xfrm>
            <a:off x="6805640" y="3257186"/>
            <a:ext cx="803563" cy="0"/>
          </a:xfrm>
          <a:prstGeom prst="line">
            <a:avLst/>
          </a:prstGeom>
        </p:spPr>
        <p:style>
          <a:lnRef idx="1">
            <a:schemeClr val="dk1"/>
          </a:lnRef>
          <a:fillRef idx="0">
            <a:schemeClr val="dk1"/>
          </a:fillRef>
          <a:effectRef idx="0">
            <a:schemeClr val="dk1"/>
          </a:effectRef>
          <a:fontRef idx="minor">
            <a:schemeClr val="tx1"/>
          </a:fontRef>
        </p:style>
      </p:cxnSp>
      <p:cxnSp>
        <p:nvCxnSpPr>
          <p:cNvPr id="8" name="直線コネクタ 7">
            <a:extLst>
              <a:ext uri="{FF2B5EF4-FFF2-40B4-BE49-F238E27FC236}">
                <a16:creationId xmlns:a16="http://schemas.microsoft.com/office/drawing/2014/main" id="{A7AB60A4-02AD-4824-8A8A-03FC80D638EC}"/>
              </a:ext>
            </a:extLst>
          </p:cNvPr>
          <p:cNvCxnSpPr/>
          <p:nvPr/>
        </p:nvCxnSpPr>
        <p:spPr>
          <a:xfrm>
            <a:off x="6958040" y="3585077"/>
            <a:ext cx="803563" cy="0"/>
          </a:xfrm>
          <a:prstGeom prst="line">
            <a:avLst/>
          </a:prstGeom>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E549D9EA-F398-49CE-A72E-AFADB04DF21F}"/>
              </a:ext>
            </a:extLst>
          </p:cNvPr>
          <p:cNvCxnSpPr/>
          <p:nvPr/>
        </p:nvCxnSpPr>
        <p:spPr>
          <a:xfrm>
            <a:off x="6824110" y="3876021"/>
            <a:ext cx="803563" cy="0"/>
          </a:xfrm>
          <a:prstGeom prst="line">
            <a:avLst/>
          </a:prstGeom>
        </p:spPr>
        <p:style>
          <a:lnRef idx="1">
            <a:schemeClr val="dk1"/>
          </a:lnRef>
          <a:fillRef idx="0">
            <a:schemeClr val="dk1"/>
          </a:fillRef>
          <a:effectRef idx="0">
            <a:schemeClr val="dk1"/>
          </a:effectRef>
          <a:fontRef idx="minor">
            <a:schemeClr val="tx1"/>
          </a:fontRef>
        </p:style>
      </p:cxnSp>
      <p:sp>
        <p:nvSpPr>
          <p:cNvPr id="12" name="楕円 11">
            <a:extLst>
              <a:ext uri="{FF2B5EF4-FFF2-40B4-BE49-F238E27FC236}">
                <a16:creationId xmlns:a16="http://schemas.microsoft.com/office/drawing/2014/main" id="{1B556248-6721-4D7F-8A33-DA3FC49BCA1F}"/>
              </a:ext>
            </a:extLst>
          </p:cNvPr>
          <p:cNvSpPr/>
          <p:nvPr/>
        </p:nvSpPr>
        <p:spPr>
          <a:xfrm>
            <a:off x="5184658" y="3206387"/>
            <a:ext cx="701964" cy="7019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DD5A1542-2491-4B50-8E5B-0DB13A7C3900}"/>
              </a:ext>
            </a:extLst>
          </p:cNvPr>
          <p:cNvCxnSpPr/>
          <p:nvPr/>
        </p:nvCxnSpPr>
        <p:spPr>
          <a:xfrm>
            <a:off x="5535640" y="2906207"/>
            <a:ext cx="0" cy="1237673"/>
          </a:xfrm>
          <a:prstGeom prst="line">
            <a:avLst/>
          </a:prstGeom>
        </p:spPr>
        <p:style>
          <a:lnRef idx="1">
            <a:schemeClr val="dk1"/>
          </a:lnRef>
          <a:fillRef idx="0">
            <a:schemeClr val="dk1"/>
          </a:fillRef>
          <a:effectRef idx="0">
            <a:schemeClr val="dk1"/>
          </a:effectRef>
          <a:fontRef idx="minor">
            <a:schemeClr val="tx1"/>
          </a:fontRef>
        </p:style>
      </p:cxnSp>
      <p:sp>
        <p:nvSpPr>
          <p:cNvPr id="14" name="テキスト ボックス 13">
            <a:extLst>
              <a:ext uri="{FF2B5EF4-FFF2-40B4-BE49-F238E27FC236}">
                <a16:creationId xmlns:a16="http://schemas.microsoft.com/office/drawing/2014/main" id="{885DFC46-7CD2-42D7-A4B3-512D8A27EA4E}"/>
              </a:ext>
            </a:extLst>
          </p:cNvPr>
          <p:cNvSpPr txBox="1"/>
          <p:nvPr/>
        </p:nvSpPr>
        <p:spPr>
          <a:xfrm>
            <a:off x="4552456" y="2536809"/>
            <a:ext cx="2954655" cy="369332"/>
          </a:xfrm>
          <a:prstGeom prst="rect">
            <a:avLst/>
          </a:prstGeom>
          <a:noFill/>
        </p:spPr>
        <p:txBody>
          <a:bodyPr wrap="none" rtlCol="0">
            <a:spAutoFit/>
          </a:bodyPr>
          <a:lstStyle/>
          <a:p>
            <a:r>
              <a:rPr kumimoji="1" lang="ja-JP" altLang="en-US" dirty="0"/>
              <a:t>単位時間当たりの移動距離</a:t>
            </a:r>
          </a:p>
        </p:txBody>
      </p:sp>
      <p:sp>
        <p:nvSpPr>
          <p:cNvPr id="15" name="テキスト ボックス 14">
            <a:extLst>
              <a:ext uri="{FF2B5EF4-FFF2-40B4-BE49-F238E27FC236}">
                <a16:creationId xmlns:a16="http://schemas.microsoft.com/office/drawing/2014/main" id="{6F508365-7C60-491F-8034-3EB13DC72C40}"/>
              </a:ext>
            </a:extLst>
          </p:cNvPr>
          <p:cNvSpPr txBox="1"/>
          <p:nvPr/>
        </p:nvSpPr>
        <p:spPr>
          <a:xfrm>
            <a:off x="1688696" y="1880977"/>
            <a:ext cx="6186309" cy="646331"/>
          </a:xfrm>
          <a:prstGeom prst="rect">
            <a:avLst/>
          </a:prstGeom>
          <a:noFill/>
        </p:spPr>
        <p:txBody>
          <a:bodyPr wrap="none" rtlCol="0">
            <a:spAutoFit/>
          </a:bodyPr>
          <a:lstStyle/>
          <a:p>
            <a:r>
              <a:rPr kumimoji="1" lang="ja-JP" altLang="en-US" dirty="0"/>
              <a:t>光や電磁波を対象物に当てて単位時間当たりの移動距離を</a:t>
            </a:r>
            <a:endParaRPr kumimoji="1" lang="en-US" altLang="ja-JP" dirty="0"/>
          </a:p>
          <a:p>
            <a:r>
              <a:rPr kumimoji="1" lang="ja-JP" altLang="en-US" dirty="0"/>
              <a:t>計測し、</a:t>
            </a:r>
            <a:r>
              <a:rPr lang="ja-JP" altLang="en-US" dirty="0"/>
              <a:t>スピードを計測する。</a:t>
            </a:r>
            <a:endParaRPr kumimoji="1" lang="en-US" altLang="ja-JP" dirty="0"/>
          </a:p>
        </p:txBody>
      </p:sp>
      <p:sp>
        <p:nvSpPr>
          <p:cNvPr id="16" name="テキスト ボックス 15">
            <a:extLst>
              <a:ext uri="{FF2B5EF4-FFF2-40B4-BE49-F238E27FC236}">
                <a16:creationId xmlns:a16="http://schemas.microsoft.com/office/drawing/2014/main" id="{D28FC4D0-F415-4D0E-A4FB-D72112B4C540}"/>
              </a:ext>
            </a:extLst>
          </p:cNvPr>
          <p:cNvSpPr txBox="1"/>
          <p:nvPr/>
        </p:nvSpPr>
        <p:spPr>
          <a:xfrm>
            <a:off x="1907416" y="4375108"/>
            <a:ext cx="5032147" cy="1200329"/>
          </a:xfrm>
          <a:prstGeom prst="rect">
            <a:avLst/>
          </a:prstGeom>
          <a:noFill/>
        </p:spPr>
        <p:txBody>
          <a:bodyPr wrap="none" rtlCol="0">
            <a:spAutoFit/>
          </a:bodyPr>
          <a:lstStyle/>
          <a:p>
            <a:r>
              <a:rPr kumimoji="1" lang="ja-JP" altLang="en-US" dirty="0"/>
              <a:t>保有技術</a:t>
            </a:r>
            <a:endParaRPr kumimoji="1" lang="en-US" altLang="ja-JP" dirty="0"/>
          </a:p>
          <a:p>
            <a:r>
              <a:rPr lang="ja-JP" altLang="en-US" dirty="0"/>
              <a:t>・</a:t>
            </a:r>
            <a:r>
              <a:rPr kumimoji="1" lang="ja-JP" altLang="en-US" dirty="0"/>
              <a:t>光源・電磁波に関する技術</a:t>
            </a:r>
            <a:endParaRPr kumimoji="1" lang="en-US" altLang="ja-JP" dirty="0"/>
          </a:p>
          <a:p>
            <a:r>
              <a:rPr lang="ja-JP" altLang="en-US" dirty="0"/>
              <a:t>・検知に関する技術（ディテクタ）</a:t>
            </a:r>
            <a:endParaRPr lang="en-US" altLang="ja-JP" dirty="0"/>
          </a:p>
          <a:p>
            <a:r>
              <a:rPr kumimoji="1" lang="ja-JP" altLang="en-US" dirty="0"/>
              <a:t>・速度計測に関する技術（ソフトウェアなど）</a:t>
            </a:r>
          </a:p>
        </p:txBody>
      </p:sp>
      <p:sp>
        <p:nvSpPr>
          <p:cNvPr id="17" name="楕円 16">
            <a:extLst>
              <a:ext uri="{FF2B5EF4-FFF2-40B4-BE49-F238E27FC236}">
                <a16:creationId xmlns:a16="http://schemas.microsoft.com/office/drawing/2014/main" id="{441E2B9B-00C3-4AB7-980C-D63FA7531F9D}"/>
              </a:ext>
            </a:extLst>
          </p:cNvPr>
          <p:cNvSpPr/>
          <p:nvPr/>
        </p:nvSpPr>
        <p:spPr>
          <a:xfrm>
            <a:off x="6039021" y="3211004"/>
            <a:ext cx="701964" cy="701964"/>
          </a:xfrm>
          <a:prstGeom prst="ellipse">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cxnSp>
        <p:nvCxnSpPr>
          <p:cNvPr id="18" name="直線矢印コネクタ 17">
            <a:extLst>
              <a:ext uri="{FF2B5EF4-FFF2-40B4-BE49-F238E27FC236}">
                <a16:creationId xmlns:a16="http://schemas.microsoft.com/office/drawing/2014/main" id="{1948D584-78E4-45EC-B741-1DAEE9C33922}"/>
              </a:ext>
            </a:extLst>
          </p:cNvPr>
          <p:cNvCxnSpPr/>
          <p:nvPr/>
        </p:nvCxnSpPr>
        <p:spPr>
          <a:xfrm>
            <a:off x="5535640" y="2961623"/>
            <a:ext cx="854358"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19" name="直線コネクタ 18">
            <a:extLst>
              <a:ext uri="{FF2B5EF4-FFF2-40B4-BE49-F238E27FC236}">
                <a16:creationId xmlns:a16="http://schemas.microsoft.com/office/drawing/2014/main" id="{5A42654B-94E8-4242-B76F-563AEF09C6A2}"/>
              </a:ext>
            </a:extLst>
          </p:cNvPr>
          <p:cNvCxnSpPr/>
          <p:nvPr/>
        </p:nvCxnSpPr>
        <p:spPr>
          <a:xfrm>
            <a:off x="6389998" y="2910826"/>
            <a:ext cx="0" cy="1237673"/>
          </a:xfrm>
          <a:prstGeom prst="line">
            <a:avLst/>
          </a:prstGeom>
        </p:spPr>
        <p:style>
          <a:lnRef idx="1">
            <a:schemeClr val="dk1"/>
          </a:lnRef>
          <a:fillRef idx="0">
            <a:schemeClr val="dk1"/>
          </a:fillRef>
          <a:effectRef idx="0">
            <a:schemeClr val="dk1"/>
          </a:effectRef>
          <a:fontRef idx="minor">
            <a:schemeClr val="tx1"/>
          </a:fontRef>
        </p:style>
      </p:cxnSp>
      <p:sp>
        <p:nvSpPr>
          <p:cNvPr id="20" name="アーチ 19">
            <a:extLst>
              <a:ext uri="{FF2B5EF4-FFF2-40B4-BE49-F238E27FC236}">
                <a16:creationId xmlns:a16="http://schemas.microsoft.com/office/drawing/2014/main" id="{BC235C7D-D0C3-4171-A1C3-0307DAFFBF6A}"/>
              </a:ext>
            </a:extLst>
          </p:cNvPr>
          <p:cNvSpPr/>
          <p:nvPr/>
        </p:nvSpPr>
        <p:spPr>
          <a:xfrm rot="5400000">
            <a:off x="5047207" y="3400485"/>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1" name="アーチ 20">
            <a:extLst>
              <a:ext uri="{FF2B5EF4-FFF2-40B4-BE49-F238E27FC236}">
                <a16:creationId xmlns:a16="http://schemas.microsoft.com/office/drawing/2014/main" id="{2822C71F-27DE-49AD-BC95-5F0519807578}"/>
              </a:ext>
            </a:extLst>
          </p:cNvPr>
          <p:cNvSpPr/>
          <p:nvPr/>
        </p:nvSpPr>
        <p:spPr>
          <a:xfrm rot="16200000">
            <a:off x="5565367" y="3409761"/>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2" name="アーチ 21">
            <a:extLst>
              <a:ext uri="{FF2B5EF4-FFF2-40B4-BE49-F238E27FC236}">
                <a16:creationId xmlns:a16="http://schemas.microsoft.com/office/drawing/2014/main" id="{98E39DB8-08FB-4E10-969D-E9BE7A70AB27}"/>
              </a:ext>
            </a:extLst>
          </p:cNvPr>
          <p:cNvSpPr/>
          <p:nvPr/>
        </p:nvSpPr>
        <p:spPr>
          <a:xfrm rot="5400000">
            <a:off x="5907277" y="3425667"/>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3" name="アーチ 22">
            <a:extLst>
              <a:ext uri="{FF2B5EF4-FFF2-40B4-BE49-F238E27FC236}">
                <a16:creationId xmlns:a16="http://schemas.microsoft.com/office/drawing/2014/main" id="{19C80883-CACD-412B-84A6-56601C2752DA}"/>
              </a:ext>
            </a:extLst>
          </p:cNvPr>
          <p:cNvSpPr/>
          <p:nvPr/>
        </p:nvSpPr>
        <p:spPr>
          <a:xfrm rot="16200000">
            <a:off x="6425436" y="3434943"/>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4" name="テキスト ボックス 23">
            <a:extLst>
              <a:ext uri="{FF2B5EF4-FFF2-40B4-BE49-F238E27FC236}">
                <a16:creationId xmlns:a16="http://schemas.microsoft.com/office/drawing/2014/main" id="{F9A3211A-ECCF-4BE3-9EC9-423798159E3A}"/>
              </a:ext>
            </a:extLst>
          </p:cNvPr>
          <p:cNvSpPr txBox="1"/>
          <p:nvPr/>
        </p:nvSpPr>
        <p:spPr>
          <a:xfrm>
            <a:off x="416470" y="1223408"/>
            <a:ext cx="3877985" cy="369332"/>
          </a:xfrm>
          <a:prstGeom prst="rect">
            <a:avLst/>
          </a:prstGeom>
          <a:noFill/>
        </p:spPr>
        <p:txBody>
          <a:bodyPr wrap="none" rtlCol="0">
            <a:spAutoFit/>
          </a:bodyPr>
          <a:lstStyle/>
          <a:p>
            <a:r>
              <a:rPr kumimoji="1" lang="ja-JP" altLang="en-US" b="1" dirty="0"/>
              <a:t>架空事例（スピードガンメーカー）</a:t>
            </a:r>
          </a:p>
        </p:txBody>
      </p:sp>
      <p:sp>
        <p:nvSpPr>
          <p:cNvPr id="26" name="台形 25">
            <a:extLst>
              <a:ext uri="{FF2B5EF4-FFF2-40B4-BE49-F238E27FC236}">
                <a16:creationId xmlns:a16="http://schemas.microsoft.com/office/drawing/2014/main" id="{2C5488A9-E643-D743-AE10-1E4CA1EADE82}"/>
              </a:ext>
            </a:extLst>
          </p:cNvPr>
          <p:cNvSpPr/>
          <p:nvPr/>
        </p:nvSpPr>
        <p:spPr>
          <a:xfrm rot="5400000">
            <a:off x="786299" y="2672503"/>
            <a:ext cx="460917" cy="840498"/>
          </a:xfrm>
          <a:prstGeom prst="trapezoid">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7" name="角丸四角形 26">
            <a:extLst>
              <a:ext uri="{FF2B5EF4-FFF2-40B4-BE49-F238E27FC236}">
                <a16:creationId xmlns:a16="http://schemas.microsoft.com/office/drawing/2014/main" id="{B300E9DA-F146-4946-B315-2445CEE3ED6A}"/>
              </a:ext>
            </a:extLst>
          </p:cNvPr>
          <p:cNvSpPr/>
          <p:nvPr/>
        </p:nvSpPr>
        <p:spPr>
          <a:xfrm>
            <a:off x="713888" y="3165434"/>
            <a:ext cx="210499" cy="615289"/>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25" name="Picture 2" descr="ピッチャー、投手のシルエット画像">
            <a:extLst>
              <a:ext uri="{FF2B5EF4-FFF2-40B4-BE49-F238E27FC236}">
                <a16:creationId xmlns:a16="http://schemas.microsoft.com/office/drawing/2014/main" id="{68CF7866-3D9B-46D0-BF67-6F1DC7B9893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8178301" y="3159054"/>
            <a:ext cx="1013811" cy="677773"/>
          </a:xfrm>
          <a:prstGeom prst="rect">
            <a:avLst/>
          </a:prstGeom>
          <a:noFill/>
          <a:extLst>
            <a:ext uri="{909E8E84-426E-40DD-AFC4-6F175D3DCCD1}">
              <a14:hiddenFill xmlns:a14="http://schemas.microsoft.com/office/drawing/2010/main">
                <a:solidFill>
                  <a:srgbClr val="FFFFFF"/>
                </a:solidFill>
              </a14:hiddenFill>
            </a:ext>
          </a:extLst>
        </p:spPr>
      </p:pic>
      <p:sp>
        <p:nvSpPr>
          <p:cNvPr id="29" name="テキスト ボックス 28">
            <a:extLst>
              <a:ext uri="{FF2B5EF4-FFF2-40B4-BE49-F238E27FC236}">
                <a16:creationId xmlns:a16="http://schemas.microsoft.com/office/drawing/2014/main" id="{4993FACB-1AEE-466B-BB92-B75FED3D3404}"/>
              </a:ext>
            </a:extLst>
          </p:cNvPr>
          <p:cNvSpPr txBox="1"/>
          <p:nvPr/>
        </p:nvSpPr>
        <p:spPr>
          <a:xfrm>
            <a:off x="8361379" y="3908351"/>
            <a:ext cx="646331" cy="369332"/>
          </a:xfrm>
          <a:prstGeom prst="rect">
            <a:avLst/>
          </a:prstGeom>
          <a:noFill/>
        </p:spPr>
        <p:txBody>
          <a:bodyPr wrap="none" rtlCol="0">
            <a:spAutoFit/>
          </a:bodyPr>
          <a:lstStyle/>
          <a:p>
            <a:r>
              <a:rPr kumimoji="1" lang="ja-JP" altLang="en-US" dirty="0"/>
              <a:t>投手</a:t>
            </a:r>
          </a:p>
        </p:txBody>
      </p:sp>
      <p:sp>
        <p:nvSpPr>
          <p:cNvPr id="30" name="テキスト ボックス 29">
            <a:extLst>
              <a:ext uri="{FF2B5EF4-FFF2-40B4-BE49-F238E27FC236}">
                <a16:creationId xmlns:a16="http://schemas.microsoft.com/office/drawing/2014/main" id="{6E64B1F0-7EDE-4D43-AEF2-5A35064F8FE0}"/>
              </a:ext>
            </a:extLst>
          </p:cNvPr>
          <p:cNvSpPr txBox="1"/>
          <p:nvPr/>
        </p:nvSpPr>
        <p:spPr>
          <a:xfrm>
            <a:off x="3691004" y="3033637"/>
            <a:ext cx="1133644" cy="584775"/>
          </a:xfrm>
          <a:prstGeom prst="rect">
            <a:avLst/>
          </a:prstGeom>
          <a:noFill/>
        </p:spPr>
        <p:txBody>
          <a:bodyPr wrap="none" rtlCol="0">
            <a:spAutoFit/>
          </a:bodyPr>
          <a:lstStyle/>
          <a:p>
            <a:r>
              <a:rPr kumimoji="1" lang="ja-JP" altLang="en-US" b="1" dirty="0"/>
              <a:t>）</a:t>
            </a:r>
            <a:r>
              <a:rPr kumimoji="1" lang="ja-JP" altLang="en-US" sz="2400" b="1" dirty="0"/>
              <a:t>）</a:t>
            </a:r>
            <a:r>
              <a:rPr kumimoji="1" lang="ja-JP" altLang="en-US" sz="3200" b="1" dirty="0"/>
              <a:t>）</a:t>
            </a:r>
            <a:endParaRPr kumimoji="1" lang="ja-JP" altLang="en-US" b="1" dirty="0"/>
          </a:p>
        </p:txBody>
      </p:sp>
      <p:sp>
        <p:nvSpPr>
          <p:cNvPr id="31" name="テキスト ボックス 30">
            <a:extLst>
              <a:ext uri="{FF2B5EF4-FFF2-40B4-BE49-F238E27FC236}">
                <a16:creationId xmlns:a16="http://schemas.microsoft.com/office/drawing/2014/main" id="{1106118B-53EE-43A5-A0DC-9BE5875D547C}"/>
              </a:ext>
            </a:extLst>
          </p:cNvPr>
          <p:cNvSpPr txBox="1"/>
          <p:nvPr/>
        </p:nvSpPr>
        <p:spPr>
          <a:xfrm>
            <a:off x="3440449" y="3634907"/>
            <a:ext cx="1082348" cy="523220"/>
          </a:xfrm>
          <a:prstGeom prst="rect">
            <a:avLst/>
          </a:prstGeom>
          <a:noFill/>
        </p:spPr>
        <p:txBody>
          <a:bodyPr wrap="none" rtlCol="0">
            <a:spAutoFit/>
          </a:bodyPr>
          <a:lstStyle/>
          <a:p>
            <a:r>
              <a:rPr kumimoji="1" lang="ja-JP" altLang="en-US" sz="2800" b="1" dirty="0"/>
              <a:t>（</a:t>
            </a:r>
            <a:r>
              <a:rPr kumimoji="1" lang="ja-JP" altLang="en-US" sz="2400" b="1" dirty="0"/>
              <a:t>（</a:t>
            </a:r>
            <a:r>
              <a:rPr kumimoji="1" lang="ja-JP" altLang="en-US" b="1" dirty="0"/>
              <a:t>（</a:t>
            </a:r>
          </a:p>
        </p:txBody>
      </p:sp>
    </p:spTree>
    <p:extLst>
      <p:ext uri="{BB962C8B-B14F-4D97-AF65-F5344CB8AC3E}">
        <p14:creationId xmlns:p14="http://schemas.microsoft.com/office/powerpoint/2010/main" val="29239732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A0AB9A-9CD5-4023-80E7-C3B1D896F5AD}"/>
              </a:ext>
            </a:extLst>
          </p:cNvPr>
          <p:cNvSpPr>
            <a:spLocks noGrp="1"/>
          </p:cNvSpPr>
          <p:nvPr>
            <p:ph type="title"/>
          </p:nvPr>
        </p:nvSpPr>
        <p:spPr/>
        <p:txBody>
          <a:bodyPr/>
          <a:lstStyle/>
          <a:p>
            <a:r>
              <a:rPr kumimoji="1" lang="ja-JP" altLang="en-US" dirty="0"/>
              <a:t>アプリケーション候補のまとめ方</a:t>
            </a:r>
          </a:p>
        </p:txBody>
      </p:sp>
      <p:sp>
        <p:nvSpPr>
          <p:cNvPr id="3" name="フッター プレースホルダー 2">
            <a:extLst>
              <a:ext uri="{FF2B5EF4-FFF2-40B4-BE49-F238E27FC236}">
                <a16:creationId xmlns:a16="http://schemas.microsoft.com/office/drawing/2014/main" id="{195E656B-E8BD-4505-8535-029AED9B4D8D}"/>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17B84671-2AA0-4767-BFE1-6FD81887D066}"/>
              </a:ext>
            </a:extLst>
          </p:cNvPr>
          <p:cNvSpPr>
            <a:spLocks noGrp="1"/>
          </p:cNvSpPr>
          <p:nvPr>
            <p:ph type="sldNum" sz="quarter" idx="12"/>
          </p:nvPr>
        </p:nvSpPr>
        <p:spPr/>
        <p:txBody>
          <a:bodyPr/>
          <a:lstStyle/>
          <a:p>
            <a:fld id="{F48F7E16-ADB4-B142-B332-263287BED0B0}" type="slidenum">
              <a:rPr lang="ja-JP" altLang="en-US" smtClean="0"/>
              <a:pPr/>
              <a:t>30</a:t>
            </a:fld>
            <a:endParaRPr lang="ja-JP" altLang="en-US" dirty="0"/>
          </a:p>
        </p:txBody>
      </p:sp>
      <p:graphicFrame>
        <p:nvGraphicFramePr>
          <p:cNvPr id="5" name="表 5">
            <a:extLst>
              <a:ext uri="{FF2B5EF4-FFF2-40B4-BE49-F238E27FC236}">
                <a16:creationId xmlns:a16="http://schemas.microsoft.com/office/drawing/2014/main" id="{C3855682-7C16-43D4-9B75-DD00DBDD9E57}"/>
              </a:ext>
            </a:extLst>
          </p:cNvPr>
          <p:cNvGraphicFramePr>
            <a:graphicFrameLocks noGrp="1"/>
          </p:cNvGraphicFramePr>
          <p:nvPr>
            <p:extLst>
              <p:ext uri="{D42A27DB-BD31-4B8C-83A1-F6EECF244321}">
                <p14:modId xmlns:p14="http://schemas.microsoft.com/office/powerpoint/2010/main" val="2586318645"/>
              </p:ext>
            </p:extLst>
          </p:nvPr>
        </p:nvGraphicFramePr>
        <p:xfrm>
          <a:off x="670233" y="969569"/>
          <a:ext cx="8724490" cy="4409440"/>
        </p:xfrm>
        <a:graphic>
          <a:graphicData uri="http://schemas.openxmlformats.org/drawingml/2006/table">
            <a:tbl>
              <a:tblPr firstRow="1" bandRow="1">
                <a:tableStyleId>{5940675A-B579-460E-94D1-54222C63F5DA}</a:tableStyleId>
              </a:tblPr>
              <a:tblGrid>
                <a:gridCol w="1744898">
                  <a:extLst>
                    <a:ext uri="{9D8B030D-6E8A-4147-A177-3AD203B41FA5}">
                      <a16:colId xmlns:a16="http://schemas.microsoft.com/office/drawing/2014/main" val="2131055160"/>
                    </a:ext>
                  </a:extLst>
                </a:gridCol>
                <a:gridCol w="1744898">
                  <a:extLst>
                    <a:ext uri="{9D8B030D-6E8A-4147-A177-3AD203B41FA5}">
                      <a16:colId xmlns:a16="http://schemas.microsoft.com/office/drawing/2014/main" val="3796671493"/>
                    </a:ext>
                  </a:extLst>
                </a:gridCol>
                <a:gridCol w="1744898">
                  <a:extLst>
                    <a:ext uri="{9D8B030D-6E8A-4147-A177-3AD203B41FA5}">
                      <a16:colId xmlns:a16="http://schemas.microsoft.com/office/drawing/2014/main" val="2820428909"/>
                    </a:ext>
                  </a:extLst>
                </a:gridCol>
                <a:gridCol w="1744898">
                  <a:extLst>
                    <a:ext uri="{9D8B030D-6E8A-4147-A177-3AD203B41FA5}">
                      <a16:colId xmlns:a16="http://schemas.microsoft.com/office/drawing/2014/main" val="2813188430"/>
                    </a:ext>
                  </a:extLst>
                </a:gridCol>
                <a:gridCol w="1744898">
                  <a:extLst>
                    <a:ext uri="{9D8B030D-6E8A-4147-A177-3AD203B41FA5}">
                      <a16:colId xmlns:a16="http://schemas.microsoft.com/office/drawing/2014/main" val="2736439075"/>
                    </a:ext>
                  </a:extLst>
                </a:gridCol>
              </a:tblGrid>
              <a:tr h="370840">
                <a:tc>
                  <a:txBody>
                    <a:bodyPr/>
                    <a:lstStyle/>
                    <a:p>
                      <a:r>
                        <a:rPr kumimoji="1" lang="ja-JP" altLang="en-US" dirty="0"/>
                        <a:t>お客様候補</a:t>
                      </a:r>
                      <a:endParaRPr kumimoji="1" lang="en-US" altLang="ja-JP" dirty="0"/>
                    </a:p>
                    <a:p>
                      <a:r>
                        <a:rPr kumimoji="1" lang="ja-JP" altLang="en-US" dirty="0"/>
                        <a:t>お客様の産業や企業名などを記載する。</a:t>
                      </a:r>
                      <a:endParaRPr kumimoji="1" lang="ja-JP" altLang="en-US" dirty="0">
                        <a:latin typeface="+mj-ea"/>
                        <a:ea typeface="+mj-ea"/>
                      </a:endParaRPr>
                    </a:p>
                  </a:txBody>
                  <a:tcPr>
                    <a:solidFill>
                      <a:schemeClr val="bg2"/>
                    </a:solidFill>
                  </a:tcPr>
                </a:tc>
                <a:tc>
                  <a:txBody>
                    <a:bodyPr/>
                    <a:lstStyle/>
                    <a:p>
                      <a:r>
                        <a:rPr kumimoji="1" lang="ja-JP" altLang="en-US" dirty="0"/>
                        <a:t>商品イメージ</a:t>
                      </a:r>
                      <a:endParaRPr kumimoji="1" lang="en-US" altLang="ja-JP" dirty="0"/>
                    </a:p>
                    <a:p>
                      <a:r>
                        <a:rPr kumimoji="1" lang="ja-JP" altLang="en-US" dirty="0"/>
                        <a:t>どのような商品を作れば、売れそうなのか、仮説を記載する。</a:t>
                      </a:r>
                      <a:endParaRPr kumimoji="1" lang="ja-JP" altLang="en-US" dirty="0">
                        <a:latin typeface="+mj-ea"/>
                        <a:ea typeface="+mj-ea"/>
                      </a:endParaRPr>
                    </a:p>
                  </a:txBody>
                  <a:tcPr>
                    <a:solidFill>
                      <a:schemeClr val="bg2"/>
                    </a:solidFill>
                  </a:tcPr>
                </a:tc>
                <a:tc>
                  <a:txBody>
                    <a:bodyPr/>
                    <a:lstStyle/>
                    <a:p>
                      <a:r>
                        <a:rPr kumimoji="1" lang="ja-JP" altLang="en-US" dirty="0">
                          <a:latin typeface="+mj-ea"/>
                          <a:ea typeface="+mj-ea"/>
                        </a:rPr>
                        <a:t>技術課題</a:t>
                      </a:r>
                    </a:p>
                  </a:txBody>
                  <a:tcPr>
                    <a:solidFill>
                      <a:schemeClr val="bg2"/>
                    </a:solidFill>
                  </a:tcPr>
                </a:tc>
                <a:tc>
                  <a:txBody>
                    <a:bodyPr/>
                    <a:lstStyle/>
                    <a:p>
                      <a:r>
                        <a:rPr kumimoji="1" lang="ja-JP" altLang="en-US" dirty="0"/>
                        <a:t>根拠文献</a:t>
                      </a:r>
                      <a:endParaRPr kumimoji="1" lang="en-US" altLang="ja-JP" dirty="0"/>
                    </a:p>
                    <a:p>
                      <a:r>
                        <a:rPr kumimoji="1" lang="ja-JP" altLang="en-US" dirty="0">
                          <a:latin typeface="+mj-ea"/>
                          <a:ea typeface="+mj-ea"/>
                        </a:rPr>
                        <a:t>なぜ、そう思ったのか？</a:t>
                      </a:r>
                    </a:p>
                  </a:txBody>
                  <a:tcPr>
                    <a:solidFill>
                      <a:schemeClr val="bg2"/>
                    </a:solidFill>
                  </a:tcPr>
                </a:tc>
                <a:tc>
                  <a:txBody>
                    <a:bodyPr/>
                    <a:lstStyle/>
                    <a:p>
                      <a:r>
                        <a:rPr kumimoji="1" lang="ja-JP" altLang="en-US" dirty="0">
                          <a:latin typeface="+mj-ea"/>
                          <a:ea typeface="+mj-ea"/>
                        </a:rPr>
                        <a:t>潜在性、特許件数に関するコメント</a:t>
                      </a:r>
                    </a:p>
                  </a:txBody>
                  <a:tcPr>
                    <a:solidFill>
                      <a:schemeClr val="bg2"/>
                    </a:solidFill>
                  </a:tcPr>
                </a:tc>
                <a:extLst>
                  <a:ext uri="{0D108BD9-81ED-4DB2-BD59-A6C34878D82A}">
                    <a16:rowId xmlns:a16="http://schemas.microsoft.com/office/drawing/2014/main" val="449188822"/>
                  </a:ext>
                </a:extLst>
              </a:tr>
              <a:tr h="370840">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トヨタ自動車などの自動車産業</a:t>
                      </a: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自動車用ヘッドライトのための放熱材料</a:t>
                      </a:r>
                      <a:endParaRPr kumimoji="1" lang="en-US" altLang="ja-JP" dirty="0">
                        <a:latin typeface="UD デジタル 教科書体 N-R" panose="02020400000000000000" pitchFamily="17" charset="-128"/>
                        <a:ea typeface="UD デジタル 教科書体 N-R" panose="02020400000000000000" pitchFamily="17" charset="-128"/>
                      </a:endParaRP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詳細不明、追加調査する必要がある。</a:t>
                      </a: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特開</a:t>
                      </a:r>
                      <a:r>
                        <a:rPr kumimoji="1" lang="en-US" altLang="ja-JP" dirty="0">
                          <a:latin typeface="UD デジタル 教科書体 N-R" panose="02020400000000000000" pitchFamily="17" charset="-128"/>
                          <a:ea typeface="UD デジタル 教科書体 N-R" panose="02020400000000000000" pitchFamily="17" charset="-128"/>
                        </a:rPr>
                        <a:t>2XXX-XXXXXX</a:t>
                      </a:r>
                      <a:endParaRPr kumimoji="1" lang="ja-JP" altLang="en-US" dirty="0">
                        <a:latin typeface="UD デジタル 教科書体 N-R" panose="02020400000000000000" pitchFamily="17" charset="-128"/>
                        <a:ea typeface="UD デジタル 教科書体 N-R" panose="02020400000000000000" pitchFamily="17" charset="-128"/>
                      </a:endParaRP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潜在性は中くらい、関連特許数十件</a:t>
                      </a:r>
                    </a:p>
                  </a:txBody>
                  <a:tcPr/>
                </a:tc>
                <a:extLst>
                  <a:ext uri="{0D108BD9-81ED-4DB2-BD59-A6C34878D82A}">
                    <a16:rowId xmlns:a16="http://schemas.microsoft.com/office/drawing/2014/main" val="3553110650"/>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extLst>
                  <a:ext uri="{0D108BD9-81ED-4DB2-BD59-A6C34878D82A}">
                    <a16:rowId xmlns:a16="http://schemas.microsoft.com/office/drawing/2014/main" val="4232880998"/>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extLst>
                  <a:ext uri="{0D108BD9-81ED-4DB2-BD59-A6C34878D82A}">
                    <a16:rowId xmlns:a16="http://schemas.microsoft.com/office/drawing/2014/main" val="3572661055"/>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extLst>
                  <a:ext uri="{0D108BD9-81ED-4DB2-BD59-A6C34878D82A}">
                    <a16:rowId xmlns:a16="http://schemas.microsoft.com/office/drawing/2014/main" val="53352349"/>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dirty="0">
                        <a:latin typeface="+mj-ea"/>
                        <a:ea typeface="+mj-ea"/>
                      </a:endParaRPr>
                    </a:p>
                  </a:txBody>
                  <a:tcPr/>
                </a:tc>
                <a:tc>
                  <a:txBody>
                    <a:bodyPr/>
                    <a:lstStyle/>
                    <a:p>
                      <a:endParaRPr kumimoji="1" lang="ja-JP" altLang="en-US" dirty="0">
                        <a:latin typeface="+mj-ea"/>
                        <a:ea typeface="+mj-ea"/>
                      </a:endParaRPr>
                    </a:p>
                  </a:txBody>
                  <a:tcPr/>
                </a:tc>
                <a:tc>
                  <a:txBody>
                    <a:bodyPr/>
                    <a:lstStyle/>
                    <a:p>
                      <a:endParaRPr kumimoji="1" lang="ja-JP" altLang="en-US" dirty="0">
                        <a:latin typeface="+mj-ea"/>
                        <a:ea typeface="+mj-ea"/>
                      </a:endParaRPr>
                    </a:p>
                  </a:txBody>
                  <a:tcPr/>
                </a:tc>
                <a:extLst>
                  <a:ext uri="{0D108BD9-81ED-4DB2-BD59-A6C34878D82A}">
                    <a16:rowId xmlns:a16="http://schemas.microsoft.com/office/drawing/2014/main" val="528333522"/>
                  </a:ext>
                </a:extLst>
              </a:tr>
            </a:tbl>
          </a:graphicData>
        </a:graphic>
      </p:graphicFrame>
      <p:sp>
        <p:nvSpPr>
          <p:cNvPr id="6" name="テキスト ボックス 5">
            <a:extLst>
              <a:ext uri="{FF2B5EF4-FFF2-40B4-BE49-F238E27FC236}">
                <a16:creationId xmlns:a16="http://schemas.microsoft.com/office/drawing/2014/main" id="{7A81C817-80B3-4876-9F6B-20CADFBDC861}"/>
              </a:ext>
            </a:extLst>
          </p:cNvPr>
          <p:cNvSpPr txBox="1"/>
          <p:nvPr/>
        </p:nvSpPr>
        <p:spPr>
          <a:xfrm>
            <a:off x="670233" y="600237"/>
            <a:ext cx="3647152" cy="369332"/>
          </a:xfrm>
          <a:prstGeom prst="rect">
            <a:avLst/>
          </a:prstGeom>
          <a:noFill/>
        </p:spPr>
        <p:txBody>
          <a:bodyPr wrap="none" rtlCol="0">
            <a:spAutoFit/>
          </a:bodyPr>
          <a:lstStyle/>
          <a:p>
            <a:r>
              <a:rPr kumimoji="1" lang="ja-JP" altLang="en-US" dirty="0"/>
              <a:t>対象技術（　高熱伝導性樹脂　）</a:t>
            </a:r>
          </a:p>
        </p:txBody>
      </p:sp>
    </p:spTree>
    <p:extLst>
      <p:ext uri="{BB962C8B-B14F-4D97-AF65-F5344CB8AC3E}">
        <p14:creationId xmlns:p14="http://schemas.microsoft.com/office/powerpoint/2010/main" val="662548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113AA7-DDBA-4846-B89A-ABCAA0BA7A35}"/>
              </a:ext>
            </a:extLst>
          </p:cNvPr>
          <p:cNvSpPr>
            <a:spLocks noGrp="1"/>
          </p:cNvSpPr>
          <p:nvPr>
            <p:ph type="title"/>
          </p:nvPr>
        </p:nvSpPr>
        <p:spPr/>
        <p:txBody>
          <a:bodyPr/>
          <a:lstStyle/>
          <a:p>
            <a:r>
              <a:rPr kumimoji="1" lang="ja-JP" altLang="en-US" dirty="0"/>
              <a:t>検索過程の明示</a:t>
            </a:r>
          </a:p>
        </p:txBody>
      </p:sp>
      <p:sp>
        <p:nvSpPr>
          <p:cNvPr id="3" name="フッター プレースホルダー 2">
            <a:extLst>
              <a:ext uri="{FF2B5EF4-FFF2-40B4-BE49-F238E27FC236}">
                <a16:creationId xmlns:a16="http://schemas.microsoft.com/office/drawing/2014/main" id="{77059F35-39D2-4E7B-A599-C93E33362B64}"/>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33A1047-E00F-47AA-9067-8D89E4831C05}"/>
              </a:ext>
            </a:extLst>
          </p:cNvPr>
          <p:cNvSpPr>
            <a:spLocks noGrp="1"/>
          </p:cNvSpPr>
          <p:nvPr>
            <p:ph type="sldNum" sz="quarter" idx="12"/>
          </p:nvPr>
        </p:nvSpPr>
        <p:spPr/>
        <p:txBody>
          <a:bodyPr/>
          <a:lstStyle/>
          <a:p>
            <a:fld id="{F48F7E16-ADB4-B142-B332-263287BED0B0}" type="slidenum">
              <a:rPr lang="ja-JP" altLang="en-US" smtClean="0"/>
              <a:pPr/>
              <a:t>31</a:t>
            </a:fld>
            <a:endParaRPr lang="ja-JP" altLang="en-US" dirty="0"/>
          </a:p>
        </p:txBody>
      </p:sp>
      <p:sp>
        <p:nvSpPr>
          <p:cNvPr id="6" name="テキスト ボックス 5">
            <a:extLst>
              <a:ext uri="{FF2B5EF4-FFF2-40B4-BE49-F238E27FC236}">
                <a16:creationId xmlns:a16="http://schemas.microsoft.com/office/drawing/2014/main" id="{6BC0E820-A576-470B-9A36-7C4EB3BB73DD}"/>
              </a:ext>
            </a:extLst>
          </p:cNvPr>
          <p:cNvSpPr txBox="1"/>
          <p:nvPr/>
        </p:nvSpPr>
        <p:spPr>
          <a:xfrm>
            <a:off x="613863" y="731521"/>
            <a:ext cx="8728920" cy="5632311"/>
          </a:xfrm>
          <a:prstGeom prst="rect">
            <a:avLst/>
          </a:prstGeom>
          <a:noFill/>
        </p:spPr>
        <p:txBody>
          <a:bodyPr wrap="square" rtlCol="0">
            <a:spAutoFit/>
          </a:bodyPr>
          <a:lstStyle/>
          <a:p>
            <a:r>
              <a:rPr kumimoji="1" lang="ja-JP" altLang="en-US" sz="3600" b="1" dirty="0"/>
              <a:t>検索をする過程は必ずメモに残す</a:t>
            </a:r>
            <a:r>
              <a:rPr kumimoji="1" lang="ja-JP" altLang="en-US" sz="3600" b="1"/>
              <a:t>こと。</a:t>
            </a:r>
            <a:endParaRPr kumimoji="1" lang="en-US" altLang="ja-JP" sz="3600" b="1" dirty="0"/>
          </a:p>
          <a:p>
            <a:r>
              <a:rPr kumimoji="1" lang="ja-JP" altLang="en-US" sz="3600" b="1"/>
              <a:t>検索式を残すことは必須。</a:t>
            </a:r>
            <a:endParaRPr kumimoji="1" lang="en-US" altLang="ja-JP" sz="3600" b="1" dirty="0"/>
          </a:p>
          <a:p>
            <a:r>
              <a:rPr kumimoji="1" lang="ja-JP" altLang="en-US" sz="3600" b="1" dirty="0"/>
              <a:t>パワポの画面コピーでも良い。</a:t>
            </a:r>
            <a:endParaRPr kumimoji="1" lang="en-US" altLang="ja-JP" sz="3600" b="1" dirty="0"/>
          </a:p>
          <a:p>
            <a:endParaRPr kumimoji="1" lang="en-US" altLang="ja-JP" sz="3600" b="1" dirty="0"/>
          </a:p>
          <a:p>
            <a:r>
              <a:rPr lang="ja-JP" altLang="en-US" sz="3600" b="1" dirty="0"/>
              <a:t>すでに十分な調査がなされている場合などは、検索では見つからないことも</a:t>
            </a:r>
            <a:r>
              <a:rPr lang="ja-JP" altLang="en-US" sz="3600" b="1"/>
              <a:t>ある。</a:t>
            </a:r>
            <a:endParaRPr lang="en-US" altLang="ja-JP" sz="3600" b="1" dirty="0"/>
          </a:p>
          <a:p>
            <a:endParaRPr lang="en-US" altLang="ja-JP" sz="3600" b="1" dirty="0"/>
          </a:p>
          <a:p>
            <a:r>
              <a:rPr lang="ja-JP" altLang="en-US" sz="3600" b="1"/>
              <a:t>式を残すことで、どこ</a:t>
            </a:r>
            <a:r>
              <a:rPr lang="ja-JP" altLang="en-US" sz="3600" b="1" dirty="0"/>
              <a:t>でできなくなるかが明確になって、つまづきが早期に解消される。</a:t>
            </a:r>
            <a:endParaRPr kumimoji="1" lang="ja-JP" altLang="en-US" sz="3600" b="1" dirty="0"/>
          </a:p>
        </p:txBody>
      </p:sp>
    </p:spTree>
    <p:extLst>
      <p:ext uri="{BB962C8B-B14F-4D97-AF65-F5344CB8AC3E}">
        <p14:creationId xmlns:p14="http://schemas.microsoft.com/office/powerpoint/2010/main" val="3670029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373AE-2784-6B43-B5D6-FD74E948CD76}"/>
              </a:ext>
            </a:extLst>
          </p:cNvPr>
          <p:cNvSpPr>
            <a:spLocks noGrp="1"/>
          </p:cNvSpPr>
          <p:nvPr>
            <p:ph type="title"/>
          </p:nvPr>
        </p:nvSpPr>
        <p:spPr/>
        <p:txBody>
          <a:bodyPr/>
          <a:lstStyle/>
          <a:p>
            <a:r>
              <a:rPr lang="en-JP" dirty="0"/>
              <a:t>考慮点</a:t>
            </a:r>
          </a:p>
        </p:txBody>
      </p:sp>
      <p:sp>
        <p:nvSpPr>
          <p:cNvPr id="3" name="Text Placeholder 2">
            <a:extLst>
              <a:ext uri="{FF2B5EF4-FFF2-40B4-BE49-F238E27FC236}">
                <a16:creationId xmlns:a16="http://schemas.microsoft.com/office/drawing/2014/main" id="{630D312F-11A2-6249-ACC0-BB0E99D51E2A}"/>
              </a:ext>
            </a:extLst>
          </p:cNvPr>
          <p:cNvSpPr>
            <a:spLocks noGrp="1"/>
          </p:cNvSpPr>
          <p:nvPr>
            <p:ph type="body" idx="1"/>
          </p:nvPr>
        </p:nvSpPr>
        <p:spPr/>
        <p:txBody>
          <a:bodyPr/>
          <a:lstStyle/>
          <a:p>
            <a:endParaRPr lang="en-JP"/>
          </a:p>
        </p:txBody>
      </p:sp>
      <p:sp>
        <p:nvSpPr>
          <p:cNvPr id="4" name="Footer Placeholder 3">
            <a:extLst>
              <a:ext uri="{FF2B5EF4-FFF2-40B4-BE49-F238E27FC236}">
                <a16:creationId xmlns:a16="http://schemas.microsoft.com/office/drawing/2014/main" id="{A8251EA9-7072-7540-BBE2-8063FA599F6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Slide Number Placeholder 4">
            <a:extLst>
              <a:ext uri="{FF2B5EF4-FFF2-40B4-BE49-F238E27FC236}">
                <a16:creationId xmlns:a16="http://schemas.microsoft.com/office/drawing/2014/main" id="{20279A41-EA70-1B47-B7A3-39C161CCF16E}"/>
              </a:ext>
            </a:extLst>
          </p:cNvPr>
          <p:cNvSpPr>
            <a:spLocks noGrp="1"/>
          </p:cNvSpPr>
          <p:nvPr>
            <p:ph type="sldNum" sz="quarter" idx="12"/>
          </p:nvPr>
        </p:nvSpPr>
        <p:spPr/>
        <p:txBody>
          <a:bodyPr/>
          <a:lstStyle/>
          <a:p>
            <a:fld id="{F48F7E16-ADB4-B142-B332-263287BED0B0}" type="slidenum">
              <a:rPr lang="ja-JP" altLang="en-US" smtClean="0"/>
              <a:pPr/>
              <a:t>32</a:t>
            </a:fld>
            <a:endParaRPr lang="ja-JP" altLang="en-US"/>
          </a:p>
        </p:txBody>
      </p:sp>
    </p:spTree>
    <p:extLst>
      <p:ext uri="{BB962C8B-B14F-4D97-AF65-F5344CB8AC3E}">
        <p14:creationId xmlns:p14="http://schemas.microsoft.com/office/powerpoint/2010/main" val="2794448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376906-FEA1-4D9D-8DC9-E1194373C9B4}"/>
              </a:ext>
            </a:extLst>
          </p:cNvPr>
          <p:cNvSpPr>
            <a:spLocks noGrp="1"/>
          </p:cNvSpPr>
          <p:nvPr>
            <p:ph type="title"/>
          </p:nvPr>
        </p:nvSpPr>
        <p:spPr/>
        <p:txBody>
          <a:bodyPr/>
          <a:lstStyle/>
          <a:p>
            <a:r>
              <a:rPr kumimoji="1" lang="ja-JP" altLang="en-US"/>
              <a:t>技術をどう捉えるか？</a:t>
            </a:r>
            <a:endParaRPr kumimoji="1" lang="ja-JP" altLang="en-US" dirty="0"/>
          </a:p>
        </p:txBody>
      </p:sp>
      <p:sp>
        <p:nvSpPr>
          <p:cNvPr id="3" name="フッター プレースホルダー 2">
            <a:extLst>
              <a:ext uri="{FF2B5EF4-FFF2-40B4-BE49-F238E27FC236}">
                <a16:creationId xmlns:a16="http://schemas.microsoft.com/office/drawing/2014/main" id="{CC9D3719-F9EC-4DB8-AF6A-DF8DBD5B655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0488BD7-53CF-4198-BE7F-9B2060C4661F}"/>
              </a:ext>
            </a:extLst>
          </p:cNvPr>
          <p:cNvSpPr>
            <a:spLocks noGrp="1"/>
          </p:cNvSpPr>
          <p:nvPr>
            <p:ph type="sldNum" sz="quarter" idx="12"/>
          </p:nvPr>
        </p:nvSpPr>
        <p:spPr/>
        <p:txBody>
          <a:bodyPr/>
          <a:lstStyle/>
          <a:p>
            <a:fld id="{F48F7E16-ADB4-B142-B332-263287BED0B0}" type="slidenum">
              <a:rPr lang="ja-JP" altLang="en-US" smtClean="0"/>
              <a:pPr/>
              <a:t>33</a:t>
            </a:fld>
            <a:endParaRPr lang="ja-JP" altLang="en-US" dirty="0"/>
          </a:p>
        </p:txBody>
      </p:sp>
      <p:graphicFrame>
        <p:nvGraphicFramePr>
          <p:cNvPr id="5" name="表 5">
            <a:extLst>
              <a:ext uri="{FF2B5EF4-FFF2-40B4-BE49-F238E27FC236}">
                <a16:creationId xmlns:a16="http://schemas.microsoft.com/office/drawing/2014/main" id="{964CB030-7148-4928-8B70-E2AC705F0748}"/>
              </a:ext>
            </a:extLst>
          </p:cNvPr>
          <p:cNvGraphicFramePr>
            <a:graphicFrameLocks noGrp="1"/>
          </p:cNvGraphicFramePr>
          <p:nvPr>
            <p:extLst>
              <p:ext uri="{D42A27DB-BD31-4B8C-83A1-F6EECF244321}">
                <p14:modId xmlns:p14="http://schemas.microsoft.com/office/powerpoint/2010/main" val="3381613002"/>
              </p:ext>
            </p:extLst>
          </p:nvPr>
        </p:nvGraphicFramePr>
        <p:xfrm>
          <a:off x="296302" y="637540"/>
          <a:ext cx="5359063" cy="5857240"/>
        </p:xfrm>
        <a:graphic>
          <a:graphicData uri="http://schemas.openxmlformats.org/drawingml/2006/table">
            <a:tbl>
              <a:tblPr firstRow="1" bandRow="1">
                <a:tableStyleId>{5C22544A-7EE6-4342-B048-85BDC9FD1C3A}</a:tableStyleId>
              </a:tblPr>
              <a:tblGrid>
                <a:gridCol w="1118633">
                  <a:extLst>
                    <a:ext uri="{9D8B030D-6E8A-4147-A177-3AD203B41FA5}">
                      <a16:colId xmlns:a16="http://schemas.microsoft.com/office/drawing/2014/main" val="2089027906"/>
                    </a:ext>
                  </a:extLst>
                </a:gridCol>
                <a:gridCol w="4240430">
                  <a:extLst>
                    <a:ext uri="{9D8B030D-6E8A-4147-A177-3AD203B41FA5}">
                      <a16:colId xmlns:a16="http://schemas.microsoft.com/office/drawing/2014/main" val="1922912570"/>
                    </a:ext>
                  </a:extLst>
                </a:gridCol>
              </a:tblGrid>
              <a:tr h="370840">
                <a:tc>
                  <a:txBody>
                    <a:bodyPr/>
                    <a:lstStyle/>
                    <a:p>
                      <a:r>
                        <a:rPr kumimoji="1" lang="ja-JP" altLang="en-US" dirty="0"/>
                        <a:t>項目</a:t>
                      </a:r>
                    </a:p>
                  </a:txBody>
                  <a:tcPr/>
                </a:tc>
                <a:tc>
                  <a:txBody>
                    <a:bodyPr/>
                    <a:lstStyle/>
                    <a:p>
                      <a:r>
                        <a:rPr kumimoji="1" lang="ja-JP" altLang="en-US" dirty="0"/>
                        <a:t>シソーラスマップからの整理</a:t>
                      </a:r>
                    </a:p>
                  </a:txBody>
                  <a:tcPr/>
                </a:tc>
                <a:extLst>
                  <a:ext uri="{0D108BD9-81ED-4DB2-BD59-A6C34878D82A}">
                    <a16:rowId xmlns:a16="http://schemas.microsoft.com/office/drawing/2014/main" val="3083225730"/>
                  </a:ext>
                </a:extLst>
              </a:tr>
              <a:tr h="370840">
                <a:tc>
                  <a:txBody>
                    <a:bodyPr/>
                    <a:lstStyle/>
                    <a:p>
                      <a:r>
                        <a:rPr kumimoji="1" lang="ja-JP" altLang="en-US" dirty="0"/>
                        <a:t>技術（材料名、物質名）</a:t>
                      </a:r>
                    </a:p>
                  </a:txBody>
                  <a:tcPr/>
                </a:tc>
                <a:tc>
                  <a:txBody>
                    <a:bodyPr/>
                    <a:lstStyle/>
                    <a:p>
                      <a:r>
                        <a:rPr kumimoji="1" lang="ja-JP" altLang="en-US" dirty="0"/>
                        <a:t>高熱伝導性樹脂</a:t>
                      </a:r>
                      <a:endParaRPr kumimoji="1" lang="en-US" altLang="ja-JP" dirty="0"/>
                    </a:p>
                    <a:p>
                      <a:r>
                        <a:rPr kumimoji="1" lang="ja-JP" altLang="en-US" dirty="0"/>
                        <a:t>サーマルインターフェースマテリアル</a:t>
                      </a:r>
                      <a:endParaRPr kumimoji="1" lang="en-US" altLang="ja-JP" dirty="0"/>
                    </a:p>
                    <a:p>
                      <a:r>
                        <a:rPr kumimoji="1" lang="ja-JP" altLang="en-US" dirty="0"/>
                        <a:t>ヒートシンク　</a:t>
                      </a:r>
                      <a:endParaRPr kumimoji="1" lang="en-US" altLang="ja-JP" dirty="0"/>
                    </a:p>
                    <a:p>
                      <a:r>
                        <a:rPr kumimoji="1" lang="ja-JP" altLang="en-US" dirty="0"/>
                        <a:t>サーマルビア</a:t>
                      </a:r>
                      <a:endParaRPr kumimoji="1" lang="en-US" altLang="ja-JP" dirty="0"/>
                    </a:p>
                    <a:p>
                      <a:r>
                        <a:rPr kumimoji="1" lang="ja-JP" altLang="en-US" dirty="0"/>
                        <a:t>グリース　</a:t>
                      </a:r>
                      <a:endParaRPr kumimoji="1" lang="en-US" altLang="ja-JP" dirty="0"/>
                    </a:p>
                    <a:p>
                      <a:r>
                        <a:rPr kumimoji="1" lang="ja-JP" altLang="en-US" dirty="0"/>
                        <a:t>接着剤</a:t>
                      </a:r>
                      <a:endParaRPr kumimoji="1" lang="en-US" altLang="ja-JP" dirty="0"/>
                    </a:p>
                    <a:p>
                      <a:r>
                        <a:rPr kumimoji="1" lang="ja-JP" altLang="en-US" dirty="0"/>
                        <a:t>熱界面材料</a:t>
                      </a:r>
                    </a:p>
                  </a:txBody>
                  <a:tcPr/>
                </a:tc>
                <a:extLst>
                  <a:ext uri="{0D108BD9-81ED-4DB2-BD59-A6C34878D82A}">
                    <a16:rowId xmlns:a16="http://schemas.microsoft.com/office/drawing/2014/main" val="1059681133"/>
                  </a:ext>
                </a:extLst>
              </a:tr>
              <a:tr h="370840">
                <a:tc>
                  <a:txBody>
                    <a:bodyPr/>
                    <a:lstStyle/>
                    <a:p>
                      <a:r>
                        <a:rPr kumimoji="1" lang="ja-JP" altLang="en-US" dirty="0"/>
                        <a:t>機能</a:t>
                      </a:r>
                    </a:p>
                  </a:txBody>
                  <a:tcPr/>
                </a:tc>
                <a:tc>
                  <a:txBody>
                    <a:bodyPr/>
                    <a:lstStyle/>
                    <a:p>
                      <a:r>
                        <a:rPr kumimoji="1" lang="ja-JP" altLang="en-US" dirty="0"/>
                        <a:t>熱伝導</a:t>
                      </a:r>
                      <a:endParaRPr kumimoji="1" lang="en-US" altLang="ja-JP" dirty="0"/>
                    </a:p>
                    <a:p>
                      <a:r>
                        <a:rPr kumimoji="1" lang="ja-JP" altLang="en-US" dirty="0"/>
                        <a:t>熱伝達</a:t>
                      </a:r>
                      <a:endParaRPr kumimoji="1" lang="en-US" altLang="ja-JP" dirty="0"/>
                    </a:p>
                    <a:p>
                      <a:r>
                        <a:rPr kumimoji="1" lang="ja-JP" altLang="en-US" dirty="0"/>
                        <a:t>熱輸送</a:t>
                      </a:r>
                      <a:endParaRPr kumimoji="1" lang="en-US" altLang="ja-JP" dirty="0"/>
                    </a:p>
                    <a:p>
                      <a:r>
                        <a:rPr kumimoji="1" lang="ja-JP" altLang="en-US" dirty="0"/>
                        <a:t>熱放射</a:t>
                      </a:r>
                      <a:endParaRPr kumimoji="1" lang="en-US" altLang="ja-JP" dirty="0"/>
                    </a:p>
                    <a:p>
                      <a:r>
                        <a:rPr kumimoji="1" lang="ja-JP" altLang="en-US" dirty="0"/>
                        <a:t>放熱</a:t>
                      </a:r>
                      <a:endParaRPr kumimoji="1" lang="en-US" altLang="ja-JP" dirty="0"/>
                    </a:p>
                    <a:p>
                      <a:r>
                        <a:rPr kumimoji="1" lang="ja-JP" altLang="en-US" dirty="0"/>
                        <a:t>冷却</a:t>
                      </a:r>
                    </a:p>
                  </a:txBody>
                  <a:tcPr/>
                </a:tc>
                <a:extLst>
                  <a:ext uri="{0D108BD9-81ED-4DB2-BD59-A6C34878D82A}">
                    <a16:rowId xmlns:a16="http://schemas.microsoft.com/office/drawing/2014/main" val="3958357129"/>
                  </a:ext>
                </a:extLst>
              </a:tr>
              <a:tr h="370840">
                <a:tc>
                  <a:txBody>
                    <a:bodyPr/>
                    <a:lstStyle/>
                    <a:p>
                      <a:r>
                        <a:rPr kumimoji="1" lang="ja-JP" altLang="en-US" dirty="0"/>
                        <a:t>用途</a:t>
                      </a:r>
                    </a:p>
                  </a:txBody>
                  <a:tcPr/>
                </a:tc>
                <a:tc>
                  <a:txBody>
                    <a:bodyPr/>
                    <a:lstStyle/>
                    <a:p>
                      <a:r>
                        <a:rPr kumimoji="1" lang="ja-JP" altLang="en-US" dirty="0"/>
                        <a:t>ヘッドライト（の冷却）</a:t>
                      </a:r>
                      <a:endParaRPr kumimoji="1" lang="en-US" altLang="ja-JP" dirty="0"/>
                    </a:p>
                    <a:p>
                      <a:r>
                        <a:rPr kumimoji="1" lang="ja-JP" altLang="en-US" dirty="0"/>
                        <a:t>パワーモジュール（の冷却）</a:t>
                      </a:r>
                      <a:endParaRPr kumimoji="1" lang="en-US" altLang="ja-JP" dirty="0"/>
                    </a:p>
                    <a:p>
                      <a:r>
                        <a:rPr kumimoji="1" lang="ja-JP" altLang="en-US"/>
                        <a:t>窒化ガリウム</a:t>
                      </a:r>
                      <a:endParaRPr kumimoji="1" lang="en-US" altLang="ja-JP" dirty="0"/>
                    </a:p>
                    <a:p>
                      <a:r>
                        <a:rPr kumimoji="1" lang="ja-JP" altLang="en-US"/>
                        <a:t>（</a:t>
                      </a:r>
                      <a:r>
                        <a:rPr kumimoji="1" lang="ja-JP" altLang="en-US" dirty="0"/>
                        <a:t>パワーデバイスの冷却）</a:t>
                      </a:r>
                      <a:endParaRPr kumimoji="1" lang="en-US" altLang="ja-JP" dirty="0"/>
                    </a:p>
                    <a:p>
                      <a:r>
                        <a:rPr kumimoji="1" lang="ja-JP" altLang="en-US" dirty="0"/>
                        <a:t>発光ダイオード（の冷却）</a:t>
                      </a:r>
                      <a:endParaRPr kumimoji="1" lang="en-US" altLang="ja-JP" dirty="0"/>
                    </a:p>
                    <a:p>
                      <a:r>
                        <a:rPr kumimoji="1" lang="ja-JP" altLang="en-US" dirty="0"/>
                        <a:t>回路（の冷却）</a:t>
                      </a:r>
                    </a:p>
                  </a:txBody>
                  <a:tcPr/>
                </a:tc>
                <a:extLst>
                  <a:ext uri="{0D108BD9-81ED-4DB2-BD59-A6C34878D82A}">
                    <a16:rowId xmlns:a16="http://schemas.microsoft.com/office/drawing/2014/main" val="543897143"/>
                  </a:ext>
                </a:extLst>
              </a:tr>
            </a:tbl>
          </a:graphicData>
        </a:graphic>
      </p:graphicFrame>
      <p:sp>
        <p:nvSpPr>
          <p:cNvPr id="8" name="楕円 1">
            <a:extLst>
              <a:ext uri="{FF2B5EF4-FFF2-40B4-BE49-F238E27FC236}">
                <a16:creationId xmlns:a16="http://schemas.microsoft.com/office/drawing/2014/main" id="{69DE30FE-EF6F-F347-99FA-31BC80CC53B4}"/>
              </a:ext>
            </a:extLst>
          </p:cNvPr>
          <p:cNvSpPr/>
          <p:nvPr/>
        </p:nvSpPr>
        <p:spPr>
          <a:xfrm>
            <a:off x="6606878" y="899901"/>
            <a:ext cx="2046913" cy="1191237"/>
          </a:xfrm>
          <a:prstGeom prst="ellipse">
            <a:avLst/>
          </a:prstGeom>
          <a:ln w="31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9" name="フリーフォーム: 図形 2">
            <a:extLst>
              <a:ext uri="{FF2B5EF4-FFF2-40B4-BE49-F238E27FC236}">
                <a16:creationId xmlns:a16="http://schemas.microsoft.com/office/drawing/2014/main" id="{9039DDB7-F02D-414F-88E9-C562B123D1C3}"/>
              </a:ext>
            </a:extLst>
          </p:cNvPr>
          <p:cNvSpPr/>
          <p:nvPr/>
        </p:nvSpPr>
        <p:spPr>
          <a:xfrm>
            <a:off x="6883714" y="1185127"/>
            <a:ext cx="402687" cy="578840"/>
          </a:xfrm>
          <a:custGeom>
            <a:avLst/>
            <a:gdLst>
              <a:gd name="connsiteX0" fmla="*/ 0 w 402687"/>
              <a:gd name="connsiteY0" fmla="*/ 0 h 578840"/>
              <a:gd name="connsiteX1" fmla="*/ 8389 w 402687"/>
              <a:gd name="connsiteY1" fmla="*/ 41945 h 578840"/>
              <a:gd name="connsiteX2" fmla="*/ 16778 w 402687"/>
              <a:gd name="connsiteY2" fmla="*/ 125835 h 578840"/>
              <a:gd name="connsiteX3" fmla="*/ 33556 w 402687"/>
              <a:gd name="connsiteY3" fmla="*/ 167780 h 578840"/>
              <a:gd name="connsiteX4" fmla="*/ 50334 w 402687"/>
              <a:gd name="connsiteY4" fmla="*/ 234892 h 578840"/>
              <a:gd name="connsiteX5" fmla="*/ 58723 w 402687"/>
              <a:gd name="connsiteY5" fmla="*/ 260058 h 578840"/>
              <a:gd name="connsiteX6" fmla="*/ 75501 w 402687"/>
              <a:gd name="connsiteY6" fmla="*/ 285225 h 578840"/>
              <a:gd name="connsiteX7" fmla="*/ 125835 w 402687"/>
              <a:gd name="connsiteY7" fmla="*/ 318781 h 578840"/>
              <a:gd name="connsiteX8" fmla="*/ 159391 w 402687"/>
              <a:gd name="connsiteY8" fmla="*/ 327170 h 578840"/>
              <a:gd name="connsiteX9" fmla="*/ 176169 w 402687"/>
              <a:gd name="connsiteY9" fmla="*/ 352337 h 578840"/>
              <a:gd name="connsiteX10" fmla="*/ 226503 w 402687"/>
              <a:gd name="connsiteY10" fmla="*/ 369115 h 578840"/>
              <a:gd name="connsiteX11" fmla="*/ 251670 w 402687"/>
              <a:gd name="connsiteY11" fmla="*/ 377504 h 578840"/>
              <a:gd name="connsiteX12" fmla="*/ 302004 w 402687"/>
              <a:gd name="connsiteY12" fmla="*/ 411060 h 578840"/>
              <a:gd name="connsiteX13" fmla="*/ 318782 w 402687"/>
              <a:gd name="connsiteY13" fmla="*/ 461394 h 578840"/>
              <a:gd name="connsiteX14" fmla="*/ 327171 w 402687"/>
              <a:gd name="connsiteY14" fmla="*/ 486561 h 578840"/>
              <a:gd name="connsiteX15" fmla="*/ 343949 w 402687"/>
              <a:gd name="connsiteY15" fmla="*/ 511728 h 578840"/>
              <a:gd name="connsiteX16" fmla="*/ 352338 w 402687"/>
              <a:gd name="connsiteY16" fmla="*/ 536895 h 578840"/>
              <a:gd name="connsiteX17" fmla="*/ 402672 w 402687"/>
              <a:gd name="connsiteY17" fmla="*/ 578840 h 57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2687" h="578840">
                <a:moveTo>
                  <a:pt x="0" y="0"/>
                </a:moveTo>
                <a:cubicBezTo>
                  <a:pt x="2796" y="13982"/>
                  <a:pt x="6505" y="27812"/>
                  <a:pt x="8389" y="41945"/>
                </a:cubicBezTo>
                <a:cubicBezTo>
                  <a:pt x="12103" y="69801"/>
                  <a:pt x="11267" y="98278"/>
                  <a:pt x="16778" y="125835"/>
                </a:cubicBezTo>
                <a:cubicBezTo>
                  <a:pt x="19731" y="140601"/>
                  <a:pt x="29127" y="153387"/>
                  <a:pt x="33556" y="167780"/>
                </a:cubicBezTo>
                <a:cubicBezTo>
                  <a:pt x="40337" y="189819"/>
                  <a:pt x="43042" y="213016"/>
                  <a:pt x="50334" y="234892"/>
                </a:cubicBezTo>
                <a:cubicBezTo>
                  <a:pt x="53130" y="243281"/>
                  <a:pt x="54768" y="252149"/>
                  <a:pt x="58723" y="260058"/>
                </a:cubicBezTo>
                <a:cubicBezTo>
                  <a:pt x="63232" y="269076"/>
                  <a:pt x="67913" y="278586"/>
                  <a:pt x="75501" y="285225"/>
                </a:cubicBezTo>
                <a:cubicBezTo>
                  <a:pt x="90676" y="298504"/>
                  <a:pt x="106272" y="313890"/>
                  <a:pt x="125835" y="318781"/>
                </a:cubicBezTo>
                <a:lnTo>
                  <a:pt x="159391" y="327170"/>
                </a:lnTo>
                <a:cubicBezTo>
                  <a:pt x="164984" y="335559"/>
                  <a:pt x="167619" y="346993"/>
                  <a:pt x="176169" y="352337"/>
                </a:cubicBezTo>
                <a:cubicBezTo>
                  <a:pt x="191166" y="361710"/>
                  <a:pt x="209725" y="363522"/>
                  <a:pt x="226503" y="369115"/>
                </a:cubicBezTo>
                <a:cubicBezTo>
                  <a:pt x="234892" y="371911"/>
                  <a:pt x="244312" y="372599"/>
                  <a:pt x="251670" y="377504"/>
                </a:cubicBezTo>
                <a:lnTo>
                  <a:pt x="302004" y="411060"/>
                </a:lnTo>
                <a:lnTo>
                  <a:pt x="318782" y="461394"/>
                </a:lnTo>
                <a:cubicBezTo>
                  <a:pt x="321578" y="469783"/>
                  <a:pt x="322266" y="479203"/>
                  <a:pt x="327171" y="486561"/>
                </a:cubicBezTo>
                <a:cubicBezTo>
                  <a:pt x="332764" y="494950"/>
                  <a:pt x="339440" y="502710"/>
                  <a:pt x="343949" y="511728"/>
                </a:cubicBezTo>
                <a:cubicBezTo>
                  <a:pt x="347904" y="519637"/>
                  <a:pt x="346085" y="530642"/>
                  <a:pt x="352338" y="536895"/>
                </a:cubicBezTo>
                <a:cubicBezTo>
                  <a:pt x="404999" y="589556"/>
                  <a:pt x="402672" y="547852"/>
                  <a:pt x="402672" y="578840"/>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フリーフォーム: 図形 7">
            <a:extLst>
              <a:ext uri="{FF2B5EF4-FFF2-40B4-BE49-F238E27FC236}">
                <a16:creationId xmlns:a16="http://schemas.microsoft.com/office/drawing/2014/main" id="{677B9DAC-655B-014B-BB3D-91B9898F10BE}"/>
              </a:ext>
            </a:extLst>
          </p:cNvPr>
          <p:cNvSpPr/>
          <p:nvPr/>
        </p:nvSpPr>
        <p:spPr>
          <a:xfrm>
            <a:off x="7336720" y="1336129"/>
            <a:ext cx="251669" cy="536895"/>
          </a:xfrm>
          <a:custGeom>
            <a:avLst/>
            <a:gdLst>
              <a:gd name="connsiteX0" fmla="*/ 251669 w 251669"/>
              <a:gd name="connsiteY0" fmla="*/ 0 h 536895"/>
              <a:gd name="connsiteX1" fmla="*/ 100668 w 251669"/>
              <a:gd name="connsiteY1" fmla="*/ 100668 h 536895"/>
              <a:gd name="connsiteX2" fmla="*/ 41945 w 251669"/>
              <a:gd name="connsiteY2" fmla="*/ 151001 h 536895"/>
              <a:gd name="connsiteX3" fmla="*/ 8389 w 251669"/>
              <a:gd name="connsiteY3" fmla="*/ 234891 h 536895"/>
              <a:gd name="connsiteX4" fmla="*/ 0 w 251669"/>
              <a:gd name="connsiteY4" fmla="*/ 260058 h 536895"/>
              <a:gd name="connsiteX5" fmla="*/ 16778 w 251669"/>
              <a:gd name="connsiteY5" fmla="*/ 385893 h 536895"/>
              <a:gd name="connsiteX6" fmla="*/ 33556 w 251669"/>
              <a:gd name="connsiteY6" fmla="*/ 427838 h 536895"/>
              <a:gd name="connsiteX7" fmla="*/ 58723 w 251669"/>
              <a:gd name="connsiteY7" fmla="*/ 453005 h 536895"/>
              <a:gd name="connsiteX8" fmla="*/ 92279 w 251669"/>
              <a:gd name="connsiteY8" fmla="*/ 503339 h 536895"/>
              <a:gd name="connsiteX9" fmla="*/ 109057 w 251669"/>
              <a:gd name="connsiteY9" fmla="*/ 536895 h 53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669" h="536895">
                <a:moveTo>
                  <a:pt x="251669" y="0"/>
                </a:moveTo>
                <a:cubicBezTo>
                  <a:pt x="201335" y="33556"/>
                  <a:pt x="148536" y="63679"/>
                  <a:pt x="100668" y="100668"/>
                </a:cubicBezTo>
                <a:cubicBezTo>
                  <a:pt x="19141" y="163666"/>
                  <a:pt x="105061" y="129962"/>
                  <a:pt x="41945" y="151001"/>
                </a:cubicBezTo>
                <a:cubicBezTo>
                  <a:pt x="17258" y="200375"/>
                  <a:pt x="29122" y="172693"/>
                  <a:pt x="8389" y="234891"/>
                </a:cubicBezTo>
                <a:lnTo>
                  <a:pt x="0" y="260058"/>
                </a:lnTo>
                <a:cubicBezTo>
                  <a:pt x="4115" y="305325"/>
                  <a:pt x="2883" y="344208"/>
                  <a:pt x="16778" y="385893"/>
                </a:cubicBezTo>
                <a:cubicBezTo>
                  <a:pt x="21540" y="400179"/>
                  <a:pt x="25575" y="415068"/>
                  <a:pt x="33556" y="427838"/>
                </a:cubicBezTo>
                <a:cubicBezTo>
                  <a:pt x="39844" y="437899"/>
                  <a:pt x="51439" y="443640"/>
                  <a:pt x="58723" y="453005"/>
                </a:cubicBezTo>
                <a:cubicBezTo>
                  <a:pt x="71103" y="468922"/>
                  <a:pt x="81094" y="486561"/>
                  <a:pt x="92279" y="503339"/>
                </a:cubicBezTo>
                <a:cubicBezTo>
                  <a:pt x="110608" y="530833"/>
                  <a:pt x="109057" y="518424"/>
                  <a:pt x="109057" y="536895"/>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フリーフォーム: 図形 8">
            <a:extLst>
              <a:ext uri="{FF2B5EF4-FFF2-40B4-BE49-F238E27FC236}">
                <a16:creationId xmlns:a16="http://schemas.microsoft.com/office/drawing/2014/main" id="{D87EA625-80EB-BD44-8623-8D11FD0D668C}"/>
              </a:ext>
            </a:extLst>
          </p:cNvPr>
          <p:cNvSpPr/>
          <p:nvPr/>
        </p:nvSpPr>
        <p:spPr>
          <a:xfrm>
            <a:off x="7747780" y="1134793"/>
            <a:ext cx="234892" cy="687897"/>
          </a:xfrm>
          <a:custGeom>
            <a:avLst/>
            <a:gdLst>
              <a:gd name="connsiteX0" fmla="*/ 0 w 234892"/>
              <a:gd name="connsiteY0" fmla="*/ 0 h 687897"/>
              <a:gd name="connsiteX1" fmla="*/ 25167 w 234892"/>
              <a:gd name="connsiteY1" fmla="*/ 50334 h 687897"/>
              <a:gd name="connsiteX2" fmla="*/ 41945 w 234892"/>
              <a:gd name="connsiteY2" fmla="*/ 100668 h 687897"/>
              <a:gd name="connsiteX3" fmla="*/ 75501 w 234892"/>
              <a:gd name="connsiteY3" fmla="*/ 151002 h 687897"/>
              <a:gd name="connsiteX4" fmla="*/ 100668 w 234892"/>
              <a:gd name="connsiteY4" fmla="*/ 209725 h 687897"/>
              <a:gd name="connsiteX5" fmla="*/ 109057 w 234892"/>
              <a:gd name="connsiteY5" fmla="*/ 234892 h 687897"/>
              <a:gd name="connsiteX6" fmla="*/ 125835 w 234892"/>
              <a:gd name="connsiteY6" fmla="*/ 268448 h 687897"/>
              <a:gd name="connsiteX7" fmla="*/ 134224 w 234892"/>
              <a:gd name="connsiteY7" fmla="*/ 310392 h 687897"/>
              <a:gd name="connsiteX8" fmla="*/ 151002 w 234892"/>
              <a:gd name="connsiteY8" fmla="*/ 419449 h 687897"/>
              <a:gd name="connsiteX9" fmla="*/ 159391 w 234892"/>
              <a:gd name="connsiteY9" fmla="*/ 444616 h 687897"/>
              <a:gd name="connsiteX10" fmla="*/ 167780 w 234892"/>
              <a:gd name="connsiteY10" fmla="*/ 494950 h 687897"/>
              <a:gd name="connsiteX11" fmla="*/ 184558 w 234892"/>
              <a:gd name="connsiteY11" fmla="*/ 545284 h 687897"/>
              <a:gd name="connsiteX12" fmla="*/ 192947 w 234892"/>
              <a:gd name="connsiteY12" fmla="*/ 570451 h 687897"/>
              <a:gd name="connsiteX13" fmla="*/ 201336 w 234892"/>
              <a:gd name="connsiteY13" fmla="*/ 662730 h 687897"/>
              <a:gd name="connsiteX14" fmla="*/ 226503 w 234892"/>
              <a:gd name="connsiteY14" fmla="*/ 671119 h 687897"/>
              <a:gd name="connsiteX15" fmla="*/ 234892 w 234892"/>
              <a:gd name="connsiteY15" fmla="*/ 687897 h 68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892" h="687897">
                <a:moveTo>
                  <a:pt x="0" y="0"/>
                </a:moveTo>
                <a:cubicBezTo>
                  <a:pt x="8389" y="16778"/>
                  <a:pt x="17952" y="33019"/>
                  <a:pt x="25167" y="50334"/>
                </a:cubicBezTo>
                <a:cubicBezTo>
                  <a:pt x="31969" y="66659"/>
                  <a:pt x="32135" y="85953"/>
                  <a:pt x="41945" y="100668"/>
                </a:cubicBezTo>
                <a:lnTo>
                  <a:pt x="75501" y="151002"/>
                </a:lnTo>
                <a:cubicBezTo>
                  <a:pt x="92960" y="220839"/>
                  <a:pt x="71701" y="151791"/>
                  <a:pt x="100668" y="209725"/>
                </a:cubicBezTo>
                <a:cubicBezTo>
                  <a:pt x="104623" y="217634"/>
                  <a:pt x="105574" y="226764"/>
                  <a:pt x="109057" y="234892"/>
                </a:cubicBezTo>
                <a:cubicBezTo>
                  <a:pt x="113983" y="246386"/>
                  <a:pt x="120242" y="257263"/>
                  <a:pt x="125835" y="268448"/>
                </a:cubicBezTo>
                <a:cubicBezTo>
                  <a:pt x="128631" y="282429"/>
                  <a:pt x="131880" y="296328"/>
                  <a:pt x="134224" y="310392"/>
                </a:cubicBezTo>
                <a:cubicBezTo>
                  <a:pt x="138684" y="337153"/>
                  <a:pt x="144811" y="391591"/>
                  <a:pt x="151002" y="419449"/>
                </a:cubicBezTo>
                <a:cubicBezTo>
                  <a:pt x="152920" y="428081"/>
                  <a:pt x="157473" y="435984"/>
                  <a:pt x="159391" y="444616"/>
                </a:cubicBezTo>
                <a:cubicBezTo>
                  <a:pt x="163081" y="461220"/>
                  <a:pt x="163655" y="478448"/>
                  <a:pt x="167780" y="494950"/>
                </a:cubicBezTo>
                <a:cubicBezTo>
                  <a:pt x="172069" y="512108"/>
                  <a:pt x="178965" y="528506"/>
                  <a:pt x="184558" y="545284"/>
                </a:cubicBezTo>
                <a:lnTo>
                  <a:pt x="192947" y="570451"/>
                </a:lnTo>
                <a:cubicBezTo>
                  <a:pt x="195743" y="601211"/>
                  <a:pt x="191569" y="633428"/>
                  <a:pt x="201336" y="662730"/>
                </a:cubicBezTo>
                <a:cubicBezTo>
                  <a:pt x="204132" y="671119"/>
                  <a:pt x="219429" y="665813"/>
                  <a:pt x="226503" y="671119"/>
                </a:cubicBezTo>
                <a:cubicBezTo>
                  <a:pt x="231505" y="674871"/>
                  <a:pt x="232096" y="682304"/>
                  <a:pt x="234892" y="68789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フリーフォーム: 図形 9">
            <a:extLst>
              <a:ext uri="{FF2B5EF4-FFF2-40B4-BE49-F238E27FC236}">
                <a16:creationId xmlns:a16="http://schemas.microsoft.com/office/drawing/2014/main" id="{4F2053EB-2E6B-ED4F-B5FA-AF7A870F9FC9}"/>
              </a:ext>
            </a:extLst>
          </p:cNvPr>
          <p:cNvSpPr/>
          <p:nvPr/>
        </p:nvSpPr>
        <p:spPr>
          <a:xfrm>
            <a:off x="7420610" y="1466218"/>
            <a:ext cx="813732" cy="280971"/>
          </a:xfrm>
          <a:custGeom>
            <a:avLst/>
            <a:gdLst>
              <a:gd name="connsiteX0" fmla="*/ 0 w 813732"/>
              <a:gd name="connsiteY0" fmla="*/ 280971 h 280971"/>
              <a:gd name="connsiteX1" fmla="*/ 92279 w 813732"/>
              <a:gd name="connsiteY1" fmla="*/ 264193 h 280971"/>
              <a:gd name="connsiteX2" fmla="*/ 201335 w 813732"/>
              <a:gd name="connsiteY2" fmla="*/ 197081 h 280971"/>
              <a:gd name="connsiteX3" fmla="*/ 251669 w 813732"/>
              <a:gd name="connsiteY3" fmla="*/ 171914 h 280971"/>
              <a:gd name="connsiteX4" fmla="*/ 343948 w 813732"/>
              <a:gd name="connsiteY4" fmla="*/ 138358 h 280971"/>
              <a:gd name="connsiteX5" fmla="*/ 385893 w 813732"/>
              <a:gd name="connsiteY5" fmla="*/ 104802 h 280971"/>
              <a:gd name="connsiteX6" fmla="*/ 427838 w 813732"/>
              <a:gd name="connsiteY6" fmla="*/ 88024 h 280971"/>
              <a:gd name="connsiteX7" fmla="*/ 494950 w 813732"/>
              <a:gd name="connsiteY7" fmla="*/ 62857 h 280971"/>
              <a:gd name="connsiteX8" fmla="*/ 520117 w 813732"/>
              <a:gd name="connsiteY8" fmla="*/ 46079 h 280971"/>
              <a:gd name="connsiteX9" fmla="*/ 637563 w 813732"/>
              <a:gd name="connsiteY9" fmla="*/ 20912 h 280971"/>
              <a:gd name="connsiteX10" fmla="*/ 813732 w 813732"/>
              <a:gd name="connsiteY10" fmla="*/ 4134 h 2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3732" h="280971">
                <a:moveTo>
                  <a:pt x="0" y="280971"/>
                </a:moveTo>
                <a:cubicBezTo>
                  <a:pt x="30760" y="275378"/>
                  <a:pt x="62285" y="273015"/>
                  <a:pt x="92279" y="264193"/>
                </a:cubicBezTo>
                <a:cubicBezTo>
                  <a:pt x="135843" y="251380"/>
                  <a:pt x="163619" y="220291"/>
                  <a:pt x="201335" y="197081"/>
                </a:cubicBezTo>
                <a:cubicBezTo>
                  <a:pt x="217311" y="187250"/>
                  <a:pt x="234592" y="179676"/>
                  <a:pt x="251669" y="171914"/>
                </a:cubicBezTo>
                <a:cubicBezTo>
                  <a:pt x="283770" y="157323"/>
                  <a:pt x="310174" y="149616"/>
                  <a:pt x="343948" y="138358"/>
                </a:cubicBezTo>
                <a:cubicBezTo>
                  <a:pt x="357930" y="127173"/>
                  <a:pt x="370539" y="114014"/>
                  <a:pt x="385893" y="104802"/>
                </a:cubicBezTo>
                <a:cubicBezTo>
                  <a:pt x="398806" y="97054"/>
                  <a:pt x="414077" y="94140"/>
                  <a:pt x="427838" y="88024"/>
                </a:cubicBezTo>
                <a:cubicBezTo>
                  <a:pt x="484240" y="62956"/>
                  <a:pt x="437706" y="77168"/>
                  <a:pt x="494950" y="62857"/>
                </a:cubicBezTo>
                <a:cubicBezTo>
                  <a:pt x="503339" y="57264"/>
                  <a:pt x="510642" y="49525"/>
                  <a:pt x="520117" y="46079"/>
                </a:cubicBezTo>
                <a:cubicBezTo>
                  <a:pt x="555492" y="33215"/>
                  <a:pt x="600066" y="27161"/>
                  <a:pt x="637563" y="20912"/>
                </a:cubicBezTo>
                <a:cubicBezTo>
                  <a:pt x="721049" y="-12483"/>
                  <a:pt x="664449" y="4134"/>
                  <a:pt x="813732" y="413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フリーフォーム: 図形 10">
            <a:extLst>
              <a:ext uri="{FF2B5EF4-FFF2-40B4-BE49-F238E27FC236}">
                <a16:creationId xmlns:a16="http://schemas.microsoft.com/office/drawing/2014/main" id="{EB9DDB83-A090-FC4D-BC1C-1E7DA831AA8D}"/>
              </a:ext>
            </a:extLst>
          </p:cNvPr>
          <p:cNvSpPr/>
          <p:nvPr/>
        </p:nvSpPr>
        <p:spPr>
          <a:xfrm>
            <a:off x="7244441" y="1218683"/>
            <a:ext cx="897622" cy="118183"/>
          </a:xfrm>
          <a:custGeom>
            <a:avLst/>
            <a:gdLst>
              <a:gd name="connsiteX0" fmla="*/ 0 w 897622"/>
              <a:gd name="connsiteY0" fmla="*/ 0 h 118183"/>
              <a:gd name="connsiteX1" fmla="*/ 83890 w 897622"/>
              <a:gd name="connsiteY1" fmla="*/ 8389 h 118183"/>
              <a:gd name="connsiteX2" fmla="*/ 218114 w 897622"/>
              <a:gd name="connsiteY2" fmla="*/ 41945 h 118183"/>
              <a:gd name="connsiteX3" fmla="*/ 285226 w 897622"/>
              <a:gd name="connsiteY3" fmla="*/ 50334 h 118183"/>
              <a:gd name="connsiteX4" fmla="*/ 352337 w 897622"/>
              <a:gd name="connsiteY4" fmla="*/ 67112 h 118183"/>
              <a:gd name="connsiteX5" fmla="*/ 578840 w 897622"/>
              <a:gd name="connsiteY5" fmla="*/ 83890 h 118183"/>
              <a:gd name="connsiteX6" fmla="*/ 654341 w 897622"/>
              <a:gd name="connsiteY6" fmla="*/ 92279 h 118183"/>
              <a:gd name="connsiteX7" fmla="*/ 771787 w 897622"/>
              <a:gd name="connsiteY7" fmla="*/ 100668 h 118183"/>
              <a:gd name="connsiteX8" fmla="*/ 830510 w 897622"/>
              <a:gd name="connsiteY8" fmla="*/ 109057 h 118183"/>
              <a:gd name="connsiteX9" fmla="*/ 897622 w 897622"/>
              <a:gd name="connsiteY9" fmla="*/ 117446 h 11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7622" h="118183">
                <a:moveTo>
                  <a:pt x="0" y="0"/>
                </a:moveTo>
                <a:cubicBezTo>
                  <a:pt x="27963" y="2796"/>
                  <a:pt x="56131" y="4006"/>
                  <a:pt x="83890" y="8389"/>
                </a:cubicBezTo>
                <a:cubicBezTo>
                  <a:pt x="248850" y="34435"/>
                  <a:pt x="79654" y="14253"/>
                  <a:pt x="218114" y="41945"/>
                </a:cubicBezTo>
                <a:cubicBezTo>
                  <a:pt x="240221" y="46366"/>
                  <a:pt x="262855" y="47538"/>
                  <a:pt x="285226" y="50334"/>
                </a:cubicBezTo>
                <a:cubicBezTo>
                  <a:pt x="307596" y="55927"/>
                  <a:pt x="329673" y="62862"/>
                  <a:pt x="352337" y="67112"/>
                </a:cubicBezTo>
                <a:cubicBezTo>
                  <a:pt x="416676" y="79176"/>
                  <a:pt x="528068" y="81218"/>
                  <a:pt x="578840" y="83890"/>
                </a:cubicBezTo>
                <a:cubicBezTo>
                  <a:pt x="604007" y="86686"/>
                  <a:pt x="629114" y="90085"/>
                  <a:pt x="654341" y="92279"/>
                </a:cubicBezTo>
                <a:cubicBezTo>
                  <a:pt x="693442" y="95679"/>
                  <a:pt x="732715" y="96947"/>
                  <a:pt x="771787" y="100668"/>
                </a:cubicBezTo>
                <a:cubicBezTo>
                  <a:pt x="791471" y="102543"/>
                  <a:pt x="810936" y="106261"/>
                  <a:pt x="830510" y="109057"/>
                </a:cubicBezTo>
                <a:cubicBezTo>
                  <a:pt x="868941" y="121867"/>
                  <a:pt x="846834" y="117446"/>
                  <a:pt x="897622" y="117446"/>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フリーフォーム: 図形 11">
            <a:extLst>
              <a:ext uri="{FF2B5EF4-FFF2-40B4-BE49-F238E27FC236}">
                <a16:creationId xmlns:a16="http://schemas.microsoft.com/office/drawing/2014/main" id="{5A8BE046-9F52-F245-8810-A36028085958}"/>
              </a:ext>
            </a:extLst>
          </p:cNvPr>
          <p:cNvSpPr/>
          <p:nvPr/>
        </p:nvSpPr>
        <p:spPr>
          <a:xfrm>
            <a:off x="7705835" y="1168349"/>
            <a:ext cx="595619" cy="713064"/>
          </a:xfrm>
          <a:custGeom>
            <a:avLst/>
            <a:gdLst>
              <a:gd name="connsiteX0" fmla="*/ 595619 w 595619"/>
              <a:gd name="connsiteY0" fmla="*/ 0 h 713064"/>
              <a:gd name="connsiteX1" fmla="*/ 385894 w 595619"/>
              <a:gd name="connsiteY1" fmla="*/ 302003 h 713064"/>
              <a:gd name="connsiteX2" fmla="*/ 352338 w 595619"/>
              <a:gd name="connsiteY2" fmla="*/ 352337 h 713064"/>
              <a:gd name="connsiteX3" fmla="*/ 335560 w 595619"/>
              <a:gd name="connsiteY3" fmla="*/ 377504 h 713064"/>
              <a:gd name="connsiteX4" fmla="*/ 310393 w 595619"/>
              <a:gd name="connsiteY4" fmla="*/ 402671 h 713064"/>
              <a:gd name="connsiteX5" fmla="*/ 293615 w 595619"/>
              <a:gd name="connsiteY5" fmla="*/ 427838 h 713064"/>
              <a:gd name="connsiteX6" fmla="*/ 268448 w 595619"/>
              <a:gd name="connsiteY6" fmla="*/ 444616 h 713064"/>
              <a:gd name="connsiteX7" fmla="*/ 226503 w 595619"/>
              <a:gd name="connsiteY7" fmla="*/ 478172 h 713064"/>
              <a:gd name="connsiteX8" fmla="*/ 209725 w 595619"/>
              <a:gd name="connsiteY8" fmla="*/ 503339 h 713064"/>
              <a:gd name="connsiteX9" fmla="*/ 176169 w 595619"/>
              <a:gd name="connsiteY9" fmla="*/ 520117 h 713064"/>
              <a:gd name="connsiteX10" fmla="*/ 151002 w 595619"/>
              <a:gd name="connsiteY10" fmla="*/ 536895 h 713064"/>
              <a:gd name="connsiteX11" fmla="*/ 92279 w 595619"/>
              <a:gd name="connsiteY11" fmla="*/ 587229 h 713064"/>
              <a:gd name="connsiteX12" fmla="*/ 50334 w 595619"/>
              <a:gd name="connsiteY12" fmla="*/ 629174 h 713064"/>
              <a:gd name="connsiteX13" fmla="*/ 25167 w 595619"/>
              <a:gd name="connsiteY13" fmla="*/ 679508 h 713064"/>
              <a:gd name="connsiteX14" fmla="*/ 0 w 595619"/>
              <a:gd name="connsiteY14" fmla="*/ 713064 h 7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5619" h="713064">
                <a:moveTo>
                  <a:pt x="595619" y="0"/>
                </a:moveTo>
                <a:cubicBezTo>
                  <a:pt x="405584" y="293690"/>
                  <a:pt x="505285" y="222409"/>
                  <a:pt x="385894" y="302003"/>
                </a:cubicBezTo>
                <a:cubicBezTo>
                  <a:pt x="371151" y="346231"/>
                  <a:pt x="387249" y="310444"/>
                  <a:pt x="352338" y="352337"/>
                </a:cubicBezTo>
                <a:cubicBezTo>
                  <a:pt x="345883" y="360082"/>
                  <a:pt x="342015" y="369759"/>
                  <a:pt x="335560" y="377504"/>
                </a:cubicBezTo>
                <a:cubicBezTo>
                  <a:pt x="327965" y="386618"/>
                  <a:pt x="317988" y="393557"/>
                  <a:pt x="310393" y="402671"/>
                </a:cubicBezTo>
                <a:cubicBezTo>
                  <a:pt x="303938" y="410416"/>
                  <a:pt x="300744" y="420709"/>
                  <a:pt x="293615" y="427838"/>
                </a:cubicBezTo>
                <a:cubicBezTo>
                  <a:pt x="286486" y="434967"/>
                  <a:pt x="276837" y="439023"/>
                  <a:pt x="268448" y="444616"/>
                </a:cubicBezTo>
                <a:cubicBezTo>
                  <a:pt x="220365" y="516741"/>
                  <a:pt x="284390" y="431863"/>
                  <a:pt x="226503" y="478172"/>
                </a:cubicBezTo>
                <a:cubicBezTo>
                  <a:pt x="218630" y="484470"/>
                  <a:pt x="217470" y="496884"/>
                  <a:pt x="209725" y="503339"/>
                </a:cubicBezTo>
                <a:cubicBezTo>
                  <a:pt x="200118" y="511345"/>
                  <a:pt x="187027" y="513912"/>
                  <a:pt x="176169" y="520117"/>
                </a:cubicBezTo>
                <a:cubicBezTo>
                  <a:pt x="167415" y="525119"/>
                  <a:pt x="158657" y="530334"/>
                  <a:pt x="151002" y="536895"/>
                </a:cubicBezTo>
                <a:cubicBezTo>
                  <a:pt x="79803" y="597923"/>
                  <a:pt x="150057" y="548711"/>
                  <a:pt x="92279" y="587229"/>
                </a:cubicBezTo>
                <a:cubicBezTo>
                  <a:pt x="47538" y="654341"/>
                  <a:pt x="106261" y="573247"/>
                  <a:pt x="50334" y="629174"/>
                </a:cubicBezTo>
                <a:cubicBezTo>
                  <a:pt x="26292" y="653216"/>
                  <a:pt x="38813" y="652216"/>
                  <a:pt x="25167" y="679508"/>
                </a:cubicBezTo>
                <a:cubicBezTo>
                  <a:pt x="15681" y="698480"/>
                  <a:pt x="11798" y="701266"/>
                  <a:pt x="0" y="7130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フリーフォーム: 図形 12">
            <a:extLst>
              <a:ext uri="{FF2B5EF4-FFF2-40B4-BE49-F238E27FC236}">
                <a16:creationId xmlns:a16="http://schemas.microsoft.com/office/drawing/2014/main" id="{FE4BBAE8-17F7-3E44-86A1-DEA27FBD4D30}"/>
              </a:ext>
            </a:extLst>
          </p:cNvPr>
          <p:cNvSpPr/>
          <p:nvPr/>
        </p:nvSpPr>
        <p:spPr>
          <a:xfrm>
            <a:off x="7387054" y="1041841"/>
            <a:ext cx="1023457" cy="369789"/>
          </a:xfrm>
          <a:custGeom>
            <a:avLst/>
            <a:gdLst>
              <a:gd name="connsiteX0" fmla="*/ 0 w 1023457"/>
              <a:gd name="connsiteY0" fmla="*/ 9062 h 369789"/>
              <a:gd name="connsiteX1" fmla="*/ 251669 w 1023457"/>
              <a:gd name="connsiteY1" fmla="*/ 9062 h 369789"/>
              <a:gd name="connsiteX2" fmla="*/ 302003 w 1023457"/>
              <a:gd name="connsiteY2" fmla="*/ 25840 h 369789"/>
              <a:gd name="connsiteX3" fmla="*/ 352337 w 1023457"/>
              <a:gd name="connsiteY3" fmla="*/ 34229 h 369789"/>
              <a:gd name="connsiteX4" fmla="*/ 444616 w 1023457"/>
              <a:gd name="connsiteY4" fmla="*/ 59396 h 369789"/>
              <a:gd name="connsiteX5" fmla="*/ 503339 w 1023457"/>
              <a:gd name="connsiteY5" fmla="*/ 67785 h 369789"/>
              <a:gd name="connsiteX6" fmla="*/ 562062 w 1023457"/>
              <a:gd name="connsiteY6" fmla="*/ 118119 h 369789"/>
              <a:gd name="connsiteX7" fmla="*/ 587229 w 1023457"/>
              <a:gd name="connsiteY7" fmla="*/ 143286 h 369789"/>
              <a:gd name="connsiteX8" fmla="*/ 612396 w 1023457"/>
              <a:gd name="connsiteY8" fmla="*/ 160064 h 369789"/>
              <a:gd name="connsiteX9" fmla="*/ 645952 w 1023457"/>
              <a:gd name="connsiteY9" fmla="*/ 168453 h 369789"/>
              <a:gd name="connsiteX10" fmla="*/ 822121 w 1023457"/>
              <a:gd name="connsiteY10" fmla="*/ 176842 h 369789"/>
              <a:gd name="connsiteX11" fmla="*/ 880844 w 1023457"/>
              <a:gd name="connsiteY11" fmla="*/ 193620 h 369789"/>
              <a:gd name="connsiteX12" fmla="*/ 906011 w 1023457"/>
              <a:gd name="connsiteY12" fmla="*/ 218787 h 369789"/>
              <a:gd name="connsiteX13" fmla="*/ 939567 w 1023457"/>
              <a:gd name="connsiteY13" fmla="*/ 269121 h 369789"/>
              <a:gd name="connsiteX14" fmla="*/ 964734 w 1023457"/>
              <a:gd name="connsiteY14" fmla="*/ 285899 h 369789"/>
              <a:gd name="connsiteX15" fmla="*/ 998290 w 1023457"/>
              <a:gd name="connsiteY15" fmla="*/ 336233 h 369789"/>
              <a:gd name="connsiteX16" fmla="*/ 1023457 w 1023457"/>
              <a:gd name="connsiteY16" fmla="*/ 369789 h 36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23457" h="369789">
                <a:moveTo>
                  <a:pt x="0" y="9062"/>
                </a:moveTo>
                <a:cubicBezTo>
                  <a:pt x="109203" y="662"/>
                  <a:pt x="134481" y="-6223"/>
                  <a:pt x="251669" y="9062"/>
                </a:cubicBezTo>
                <a:cubicBezTo>
                  <a:pt x="269206" y="11349"/>
                  <a:pt x="284558" y="22933"/>
                  <a:pt x="302003" y="25840"/>
                </a:cubicBezTo>
                <a:cubicBezTo>
                  <a:pt x="318781" y="28636"/>
                  <a:pt x="335733" y="30539"/>
                  <a:pt x="352337" y="34229"/>
                </a:cubicBezTo>
                <a:cubicBezTo>
                  <a:pt x="426055" y="50611"/>
                  <a:pt x="299366" y="38646"/>
                  <a:pt x="444616" y="59396"/>
                </a:cubicBezTo>
                <a:lnTo>
                  <a:pt x="503339" y="67785"/>
                </a:lnTo>
                <a:cubicBezTo>
                  <a:pt x="553836" y="135114"/>
                  <a:pt x="500056" y="73829"/>
                  <a:pt x="562062" y="118119"/>
                </a:cubicBezTo>
                <a:cubicBezTo>
                  <a:pt x="571716" y="125015"/>
                  <a:pt x="578115" y="135691"/>
                  <a:pt x="587229" y="143286"/>
                </a:cubicBezTo>
                <a:cubicBezTo>
                  <a:pt x="594974" y="149741"/>
                  <a:pt x="603129" y="156092"/>
                  <a:pt x="612396" y="160064"/>
                </a:cubicBezTo>
                <a:cubicBezTo>
                  <a:pt x="622993" y="164606"/>
                  <a:pt x="634459" y="167534"/>
                  <a:pt x="645952" y="168453"/>
                </a:cubicBezTo>
                <a:cubicBezTo>
                  <a:pt x="704554" y="173141"/>
                  <a:pt x="763398" y="174046"/>
                  <a:pt x="822121" y="176842"/>
                </a:cubicBezTo>
                <a:cubicBezTo>
                  <a:pt x="826596" y="177961"/>
                  <a:pt x="873623" y="188806"/>
                  <a:pt x="880844" y="193620"/>
                </a:cubicBezTo>
                <a:cubicBezTo>
                  <a:pt x="890715" y="200201"/>
                  <a:pt x="898727" y="209422"/>
                  <a:pt x="906011" y="218787"/>
                </a:cubicBezTo>
                <a:cubicBezTo>
                  <a:pt x="918391" y="234704"/>
                  <a:pt x="922789" y="257936"/>
                  <a:pt x="939567" y="269121"/>
                </a:cubicBezTo>
                <a:lnTo>
                  <a:pt x="964734" y="285899"/>
                </a:lnTo>
                <a:cubicBezTo>
                  <a:pt x="979477" y="330127"/>
                  <a:pt x="963379" y="294340"/>
                  <a:pt x="998290" y="336233"/>
                </a:cubicBezTo>
                <a:cubicBezTo>
                  <a:pt x="1045719" y="393148"/>
                  <a:pt x="996777" y="343109"/>
                  <a:pt x="1023457" y="369789"/>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フリーフォーム: 図形 13">
            <a:extLst>
              <a:ext uri="{FF2B5EF4-FFF2-40B4-BE49-F238E27FC236}">
                <a16:creationId xmlns:a16="http://schemas.microsoft.com/office/drawing/2014/main" id="{12B25F51-ADF9-DD43-8BEF-A26647553ECC}"/>
              </a:ext>
            </a:extLst>
          </p:cNvPr>
          <p:cNvSpPr/>
          <p:nvPr/>
        </p:nvSpPr>
        <p:spPr>
          <a:xfrm>
            <a:off x="6984382" y="1193516"/>
            <a:ext cx="461395" cy="520117"/>
          </a:xfrm>
          <a:custGeom>
            <a:avLst/>
            <a:gdLst>
              <a:gd name="connsiteX0" fmla="*/ 461395 w 461395"/>
              <a:gd name="connsiteY0" fmla="*/ 0 h 520117"/>
              <a:gd name="connsiteX1" fmla="*/ 402672 w 461395"/>
              <a:gd name="connsiteY1" fmla="*/ 50334 h 520117"/>
              <a:gd name="connsiteX2" fmla="*/ 352338 w 461395"/>
              <a:gd name="connsiteY2" fmla="*/ 92279 h 520117"/>
              <a:gd name="connsiteX3" fmla="*/ 310393 w 461395"/>
              <a:gd name="connsiteY3" fmla="*/ 134224 h 520117"/>
              <a:gd name="connsiteX4" fmla="*/ 293615 w 461395"/>
              <a:gd name="connsiteY4" fmla="*/ 167780 h 520117"/>
              <a:gd name="connsiteX5" fmla="*/ 234892 w 461395"/>
              <a:gd name="connsiteY5" fmla="*/ 226503 h 520117"/>
              <a:gd name="connsiteX6" fmla="*/ 218114 w 461395"/>
              <a:gd name="connsiteY6" fmla="*/ 268447 h 520117"/>
              <a:gd name="connsiteX7" fmla="*/ 209725 w 461395"/>
              <a:gd name="connsiteY7" fmla="*/ 293614 h 520117"/>
              <a:gd name="connsiteX8" fmla="*/ 192947 w 461395"/>
              <a:gd name="connsiteY8" fmla="*/ 318781 h 520117"/>
              <a:gd name="connsiteX9" fmla="*/ 167780 w 461395"/>
              <a:gd name="connsiteY9" fmla="*/ 369115 h 520117"/>
              <a:gd name="connsiteX10" fmla="*/ 117446 w 461395"/>
              <a:gd name="connsiteY10" fmla="*/ 411060 h 520117"/>
              <a:gd name="connsiteX11" fmla="*/ 100668 w 461395"/>
              <a:gd name="connsiteY11" fmla="*/ 436227 h 520117"/>
              <a:gd name="connsiteX12" fmla="*/ 50334 w 461395"/>
              <a:gd name="connsiteY12" fmla="*/ 469783 h 520117"/>
              <a:gd name="connsiteX13" fmla="*/ 33556 w 461395"/>
              <a:gd name="connsiteY13" fmla="*/ 494950 h 520117"/>
              <a:gd name="connsiteX14" fmla="*/ 8389 w 461395"/>
              <a:gd name="connsiteY14" fmla="*/ 511728 h 520117"/>
              <a:gd name="connsiteX15" fmla="*/ 0 w 461395"/>
              <a:gd name="connsiteY15" fmla="*/ 520117 h 52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1395" h="520117">
                <a:moveTo>
                  <a:pt x="461395" y="0"/>
                </a:moveTo>
                <a:cubicBezTo>
                  <a:pt x="441821" y="16778"/>
                  <a:pt x="420902" y="32104"/>
                  <a:pt x="402672" y="50334"/>
                </a:cubicBezTo>
                <a:cubicBezTo>
                  <a:pt x="356963" y="96043"/>
                  <a:pt x="400405" y="76257"/>
                  <a:pt x="352338" y="92279"/>
                </a:cubicBezTo>
                <a:cubicBezTo>
                  <a:pt x="338356" y="106261"/>
                  <a:pt x="322532" y="118616"/>
                  <a:pt x="310393" y="134224"/>
                </a:cubicBezTo>
                <a:cubicBezTo>
                  <a:pt x="302715" y="144095"/>
                  <a:pt x="300552" y="157375"/>
                  <a:pt x="293615" y="167780"/>
                </a:cubicBezTo>
                <a:cubicBezTo>
                  <a:pt x="265717" y="209627"/>
                  <a:pt x="268225" y="204281"/>
                  <a:pt x="234892" y="226503"/>
                </a:cubicBezTo>
                <a:cubicBezTo>
                  <a:pt x="229299" y="240484"/>
                  <a:pt x="223401" y="254347"/>
                  <a:pt x="218114" y="268447"/>
                </a:cubicBezTo>
                <a:cubicBezTo>
                  <a:pt x="215009" y="276727"/>
                  <a:pt x="213680" y="285705"/>
                  <a:pt x="209725" y="293614"/>
                </a:cubicBezTo>
                <a:cubicBezTo>
                  <a:pt x="205216" y="302632"/>
                  <a:pt x="197456" y="309763"/>
                  <a:pt x="192947" y="318781"/>
                </a:cubicBezTo>
                <a:cubicBezTo>
                  <a:pt x="174030" y="356616"/>
                  <a:pt x="197832" y="333052"/>
                  <a:pt x="167780" y="369115"/>
                </a:cubicBezTo>
                <a:cubicBezTo>
                  <a:pt x="147595" y="393337"/>
                  <a:pt x="142192" y="394563"/>
                  <a:pt x="117446" y="411060"/>
                </a:cubicBezTo>
                <a:cubicBezTo>
                  <a:pt x="111853" y="419449"/>
                  <a:pt x="108256" y="429588"/>
                  <a:pt x="100668" y="436227"/>
                </a:cubicBezTo>
                <a:cubicBezTo>
                  <a:pt x="85493" y="449506"/>
                  <a:pt x="50334" y="469783"/>
                  <a:pt x="50334" y="469783"/>
                </a:cubicBezTo>
                <a:cubicBezTo>
                  <a:pt x="44741" y="478172"/>
                  <a:pt x="40685" y="487821"/>
                  <a:pt x="33556" y="494950"/>
                </a:cubicBezTo>
                <a:cubicBezTo>
                  <a:pt x="26427" y="502079"/>
                  <a:pt x="16455" y="505679"/>
                  <a:pt x="8389" y="511728"/>
                </a:cubicBezTo>
                <a:cubicBezTo>
                  <a:pt x="5225" y="514101"/>
                  <a:pt x="2796" y="517321"/>
                  <a:pt x="0" y="52011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フリーフォーム: 図形 14">
            <a:extLst>
              <a:ext uri="{FF2B5EF4-FFF2-40B4-BE49-F238E27FC236}">
                <a16:creationId xmlns:a16="http://schemas.microsoft.com/office/drawing/2014/main" id="{A6DB8FEF-8504-9A47-9EC6-675C79930827}"/>
              </a:ext>
            </a:extLst>
          </p:cNvPr>
          <p:cNvSpPr/>
          <p:nvPr/>
        </p:nvSpPr>
        <p:spPr>
          <a:xfrm>
            <a:off x="7865226" y="1143182"/>
            <a:ext cx="369116" cy="822384"/>
          </a:xfrm>
          <a:custGeom>
            <a:avLst/>
            <a:gdLst>
              <a:gd name="connsiteX0" fmla="*/ 75501 w 369116"/>
              <a:gd name="connsiteY0" fmla="*/ 0 h 822384"/>
              <a:gd name="connsiteX1" fmla="*/ 92279 w 369116"/>
              <a:gd name="connsiteY1" fmla="*/ 67112 h 822384"/>
              <a:gd name="connsiteX2" fmla="*/ 125835 w 369116"/>
              <a:gd name="connsiteY2" fmla="*/ 142613 h 822384"/>
              <a:gd name="connsiteX3" fmla="*/ 142613 w 369116"/>
              <a:gd name="connsiteY3" fmla="*/ 192947 h 822384"/>
              <a:gd name="connsiteX4" fmla="*/ 151002 w 369116"/>
              <a:gd name="connsiteY4" fmla="*/ 218114 h 822384"/>
              <a:gd name="connsiteX5" fmla="*/ 167780 w 369116"/>
              <a:gd name="connsiteY5" fmla="*/ 243281 h 822384"/>
              <a:gd name="connsiteX6" fmla="*/ 209725 w 369116"/>
              <a:gd name="connsiteY6" fmla="*/ 310392 h 822384"/>
              <a:gd name="connsiteX7" fmla="*/ 226503 w 369116"/>
              <a:gd name="connsiteY7" fmla="*/ 360726 h 822384"/>
              <a:gd name="connsiteX8" fmla="*/ 234892 w 369116"/>
              <a:gd name="connsiteY8" fmla="*/ 385893 h 822384"/>
              <a:gd name="connsiteX9" fmla="*/ 276837 w 369116"/>
              <a:gd name="connsiteY9" fmla="*/ 436227 h 822384"/>
              <a:gd name="connsiteX10" fmla="*/ 293615 w 369116"/>
              <a:gd name="connsiteY10" fmla="*/ 461394 h 822384"/>
              <a:gd name="connsiteX11" fmla="*/ 318782 w 369116"/>
              <a:gd name="connsiteY11" fmla="*/ 486561 h 822384"/>
              <a:gd name="connsiteX12" fmla="*/ 369116 w 369116"/>
              <a:gd name="connsiteY12" fmla="*/ 520117 h 822384"/>
              <a:gd name="connsiteX13" fmla="*/ 360727 w 369116"/>
              <a:gd name="connsiteY13" fmla="*/ 545284 h 822384"/>
              <a:gd name="connsiteX14" fmla="*/ 343949 w 369116"/>
              <a:gd name="connsiteY14" fmla="*/ 604007 h 822384"/>
              <a:gd name="connsiteX15" fmla="*/ 268448 w 369116"/>
              <a:gd name="connsiteY15" fmla="*/ 671119 h 822384"/>
              <a:gd name="connsiteX16" fmla="*/ 209725 w 369116"/>
              <a:gd name="connsiteY16" fmla="*/ 713064 h 822384"/>
              <a:gd name="connsiteX17" fmla="*/ 176169 w 369116"/>
              <a:gd name="connsiteY17" fmla="*/ 721453 h 822384"/>
              <a:gd name="connsiteX18" fmla="*/ 151002 w 369116"/>
              <a:gd name="connsiteY18" fmla="*/ 738231 h 822384"/>
              <a:gd name="connsiteX19" fmla="*/ 125835 w 369116"/>
              <a:gd name="connsiteY19" fmla="*/ 763398 h 822384"/>
              <a:gd name="connsiteX20" fmla="*/ 92279 w 369116"/>
              <a:gd name="connsiteY20" fmla="*/ 771787 h 822384"/>
              <a:gd name="connsiteX21" fmla="*/ 58723 w 369116"/>
              <a:gd name="connsiteY21" fmla="*/ 788565 h 822384"/>
              <a:gd name="connsiteX22" fmla="*/ 33556 w 369116"/>
              <a:gd name="connsiteY22" fmla="*/ 796954 h 822384"/>
              <a:gd name="connsiteX23" fmla="*/ 0 w 369116"/>
              <a:gd name="connsiteY23" fmla="*/ 822121 h 82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9116" h="822384">
                <a:moveTo>
                  <a:pt x="75501" y="0"/>
                </a:moveTo>
                <a:cubicBezTo>
                  <a:pt x="81094" y="22371"/>
                  <a:pt x="85498" y="45073"/>
                  <a:pt x="92279" y="67112"/>
                </a:cubicBezTo>
                <a:cubicBezTo>
                  <a:pt x="111154" y="128456"/>
                  <a:pt x="104438" y="89120"/>
                  <a:pt x="125835" y="142613"/>
                </a:cubicBezTo>
                <a:cubicBezTo>
                  <a:pt x="132403" y="159034"/>
                  <a:pt x="137020" y="176169"/>
                  <a:pt x="142613" y="192947"/>
                </a:cubicBezTo>
                <a:cubicBezTo>
                  <a:pt x="145409" y="201336"/>
                  <a:pt x="146097" y="210756"/>
                  <a:pt x="151002" y="218114"/>
                </a:cubicBezTo>
                <a:cubicBezTo>
                  <a:pt x="156595" y="226503"/>
                  <a:pt x="163685" y="234068"/>
                  <a:pt x="167780" y="243281"/>
                </a:cubicBezTo>
                <a:cubicBezTo>
                  <a:pt x="197204" y="309484"/>
                  <a:pt x="164451" y="280211"/>
                  <a:pt x="209725" y="310392"/>
                </a:cubicBezTo>
                <a:lnTo>
                  <a:pt x="226503" y="360726"/>
                </a:lnTo>
                <a:cubicBezTo>
                  <a:pt x="229299" y="369115"/>
                  <a:pt x="229987" y="378535"/>
                  <a:pt x="234892" y="385893"/>
                </a:cubicBezTo>
                <a:cubicBezTo>
                  <a:pt x="276549" y="448378"/>
                  <a:pt x="223010" y="371634"/>
                  <a:pt x="276837" y="436227"/>
                </a:cubicBezTo>
                <a:cubicBezTo>
                  <a:pt x="283292" y="443972"/>
                  <a:pt x="287160" y="453649"/>
                  <a:pt x="293615" y="461394"/>
                </a:cubicBezTo>
                <a:cubicBezTo>
                  <a:pt x="301210" y="470508"/>
                  <a:pt x="309417" y="479277"/>
                  <a:pt x="318782" y="486561"/>
                </a:cubicBezTo>
                <a:cubicBezTo>
                  <a:pt x="334699" y="498941"/>
                  <a:pt x="369116" y="520117"/>
                  <a:pt x="369116" y="520117"/>
                </a:cubicBezTo>
                <a:cubicBezTo>
                  <a:pt x="366320" y="528506"/>
                  <a:pt x="363268" y="536814"/>
                  <a:pt x="360727" y="545284"/>
                </a:cubicBezTo>
                <a:cubicBezTo>
                  <a:pt x="354877" y="564783"/>
                  <a:pt x="352373" y="585474"/>
                  <a:pt x="343949" y="604007"/>
                </a:cubicBezTo>
                <a:cubicBezTo>
                  <a:pt x="326488" y="642422"/>
                  <a:pt x="301853" y="646065"/>
                  <a:pt x="268448" y="671119"/>
                </a:cubicBezTo>
                <a:cubicBezTo>
                  <a:pt x="264628" y="673984"/>
                  <a:pt x="219266" y="708975"/>
                  <a:pt x="209725" y="713064"/>
                </a:cubicBezTo>
                <a:cubicBezTo>
                  <a:pt x="199128" y="717606"/>
                  <a:pt x="187354" y="718657"/>
                  <a:pt x="176169" y="721453"/>
                </a:cubicBezTo>
                <a:cubicBezTo>
                  <a:pt x="167780" y="727046"/>
                  <a:pt x="158747" y="731776"/>
                  <a:pt x="151002" y="738231"/>
                </a:cubicBezTo>
                <a:cubicBezTo>
                  <a:pt x="141888" y="745826"/>
                  <a:pt x="136136" y="757512"/>
                  <a:pt x="125835" y="763398"/>
                </a:cubicBezTo>
                <a:cubicBezTo>
                  <a:pt x="115825" y="769118"/>
                  <a:pt x="103074" y="767739"/>
                  <a:pt x="92279" y="771787"/>
                </a:cubicBezTo>
                <a:cubicBezTo>
                  <a:pt x="80570" y="776178"/>
                  <a:pt x="70217" y="783639"/>
                  <a:pt x="58723" y="788565"/>
                </a:cubicBezTo>
                <a:cubicBezTo>
                  <a:pt x="50595" y="792048"/>
                  <a:pt x="41945" y="794158"/>
                  <a:pt x="33556" y="796954"/>
                </a:cubicBezTo>
                <a:cubicBezTo>
                  <a:pt x="13676" y="826774"/>
                  <a:pt x="26860" y="822121"/>
                  <a:pt x="0" y="822121"/>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フリーフォーム: 図形 15">
            <a:extLst>
              <a:ext uri="{FF2B5EF4-FFF2-40B4-BE49-F238E27FC236}">
                <a16:creationId xmlns:a16="http://schemas.microsoft.com/office/drawing/2014/main" id="{FA5E86D5-E65B-9A4F-A5D1-CE1E17615CC5}"/>
              </a:ext>
            </a:extLst>
          </p:cNvPr>
          <p:cNvSpPr/>
          <p:nvPr/>
        </p:nvSpPr>
        <p:spPr>
          <a:xfrm>
            <a:off x="6975993" y="1118015"/>
            <a:ext cx="176169" cy="637563"/>
          </a:xfrm>
          <a:custGeom>
            <a:avLst/>
            <a:gdLst>
              <a:gd name="connsiteX0" fmla="*/ 176169 w 176169"/>
              <a:gd name="connsiteY0" fmla="*/ 0 h 637563"/>
              <a:gd name="connsiteX1" fmla="*/ 159391 w 176169"/>
              <a:gd name="connsiteY1" fmla="*/ 75501 h 637563"/>
              <a:gd name="connsiteX2" fmla="*/ 134224 w 176169"/>
              <a:gd name="connsiteY2" fmla="*/ 151002 h 637563"/>
              <a:gd name="connsiteX3" fmla="*/ 117446 w 176169"/>
              <a:gd name="connsiteY3" fmla="*/ 184558 h 637563"/>
              <a:gd name="connsiteX4" fmla="*/ 92279 w 176169"/>
              <a:gd name="connsiteY4" fmla="*/ 276837 h 637563"/>
              <a:gd name="connsiteX5" fmla="*/ 75501 w 176169"/>
              <a:gd name="connsiteY5" fmla="*/ 318782 h 637563"/>
              <a:gd name="connsiteX6" fmla="*/ 50334 w 176169"/>
              <a:gd name="connsiteY6" fmla="*/ 352337 h 637563"/>
              <a:gd name="connsiteX7" fmla="*/ 33556 w 176169"/>
              <a:gd name="connsiteY7" fmla="*/ 411060 h 637563"/>
              <a:gd name="connsiteX8" fmla="*/ 25167 w 176169"/>
              <a:gd name="connsiteY8" fmla="*/ 436227 h 637563"/>
              <a:gd name="connsiteX9" fmla="*/ 16778 w 176169"/>
              <a:gd name="connsiteY9" fmla="*/ 486561 h 637563"/>
              <a:gd name="connsiteX10" fmla="*/ 0 w 176169"/>
              <a:gd name="connsiteY10" fmla="*/ 536895 h 637563"/>
              <a:gd name="connsiteX11" fmla="*/ 8389 w 176169"/>
              <a:gd name="connsiteY11" fmla="*/ 637563 h 63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6169" h="637563">
                <a:moveTo>
                  <a:pt x="176169" y="0"/>
                </a:moveTo>
                <a:cubicBezTo>
                  <a:pt x="171798" y="21855"/>
                  <a:pt x="166161" y="53499"/>
                  <a:pt x="159391" y="75501"/>
                </a:cubicBezTo>
                <a:cubicBezTo>
                  <a:pt x="151589" y="100856"/>
                  <a:pt x="146088" y="127274"/>
                  <a:pt x="134224" y="151002"/>
                </a:cubicBezTo>
                <a:lnTo>
                  <a:pt x="117446" y="184558"/>
                </a:lnTo>
                <a:cubicBezTo>
                  <a:pt x="109021" y="226683"/>
                  <a:pt x="109309" y="234263"/>
                  <a:pt x="92279" y="276837"/>
                </a:cubicBezTo>
                <a:cubicBezTo>
                  <a:pt x="86686" y="290819"/>
                  <a:pt x="82814" y="305618"/>
                  <a:pt x="75501" y="318782"/>
                </a:cubicBezTo>
                <a:cubicBezTo>
                  <a:pt x="68711" y="331004"/>
                  <a:pt x="58723" y="341152"/>
                  <a:pt x="50334" y="352337"/>
                </a:cubicBezTo>
                <a:cubicBezTo>
                  <a:pt x="30220" y="412679"/>
                  <a:pt x="54623" y="337324"/>
                  <a:pt x="33556" y="411060"/>
                </a:cubicBezTo>
                <a:cubicBezTo>
                  <a:pt x="31127" y="419563"/>
                  <a:pt x="27085" y="427595"/>
                  <a:pt x="25167" y="436227"/>
                </a:cubicBezTo>
                <a:cubicBezTo>
                  <a:pt x="21477" y="452831"/>
                  <a:pt x="20903" y="470059"/>
                  <a:pt x="16778" y="486561"/>
                </a:cubicBezTo>
                <a:cubicBezTo>
                  <a:pt x="12489" y="503719"/>
                  <a:pt x="5593" y="520117"/>
                  <a:pt x="0" y="536895"/>
                </a:cubicBezTo>
                <a:lnTo>
                  <a:pt x="8389" y="637563"/>
                </a:ln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9" name="フリーフォーム: 図形 16">
            <a:extLst>
              <a:ext uri="{FF2B5EF4-FFF2-40B4-BE49-F238E27FC236}">
                <a16:creationId xmlns:a16="http://schemas.microsoft.com/office/drawing/2014/main" id="{518C4B53-D492-3743-8C1F-D683EE6BC63B}"/>
              </a:ext>
            </a:extLst>
          </p:cNvPr>
          <p:cNvSpPr/>
          <p:nvPr/>
        </p:nvSpPr>
        <p:spPr>
          <a:xfrm>
            <a:off x="7319942" y="1411630"/>
            <a:ext cx="411081" cy="553673"/>
          </a:xfrm>
          <a:custGeom>
            <a:avLst/>
            <a:gdLst>
              <a:gd name="connsiteX0" fmla="*/ 0 w 411081"/>
              <a:gd name="connsiteY0" fmla="*/ 0 h 553673"/>
              <a:gd name="connsiteX1" fmla="*/ 92279 w 411081"/>
              <a:gd name="connsiteY1" fmla="*/ 134223 h 553673"/>
              <a:gd name="connsiteX2" fmla="*/ 109057 w 411081"/>
              <a:gd name="connsiteY2" fmla="*/ 159390 h 553673"/>
              <a:gd name="connsiteX3" fmla="*/ 117446 w 411081"/>
              <a:gd name="connsiteY3" fmla="*/ 184557 h 553673"/>
              <a:gd name="connsiteX4" fmla="*/ 151002 w 411081"/>
              <a:gd name="connsiteY4" fmla="*/ 234891 h 553673"/>
              <a:gd name="connsiteX5" fmla="*/ 167780 w 411081"/>
              <a:gd name="connsiteY5" fmla="*/ 268447 h 553673"/>
              <a:gd name="connsiteX6" fmla="*/ 192947 w 411081"/>
              <a:gd name="connsiteY6" fmla="*/ 352337 h 553673"/>
              <a:gd name="connsiteX7" fmla="*/ 218113 w 411081"/>
              <a:gd name="connsiteY7" fmla="*/ 377504 h 553673"/>
              <a:gd name="connsiteX8" fmla="*/ 226502 w 411081"/>
              <a:gd name="connsiteY8" fmla="*/ 411060 h 553673"/>
              <a:gd name="connsiteX9" fmla="*/ 260058 w 411081"/>
              <a:gd name="connsiteY9" fmla="*/ 461394 h 553673"/>
              <a:gd name="connsiteX10" fmla="*/ 335559 w 411081"/>
              <a:gd name="connsiteY10" fmla="*/ 511728 h 553673"/>
              <a:gd name="connsiteX11" fmla="*/ 360726 w 411081"/>
              <a:gd name="connsiteY11" fmla="*/ 528506 h 553673"/>
              <a:gd name="connsiteX12" fmla="*/ 411060 w 411081"/>
              <a:gd name="connsiteY12" fmla="*/ 553673 h 55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81" h="553673">
                <a:moveTo>
                  <a:pt x="0" y="0"/>
                </a:moveTo>
                <a:cubicBezTo>
                  <a:pt x="85728" y="102872"/>
                  <a:pt x="-3495" y="-9437"/>
                  <a:pt x="92279" y="134223"/>
                </a:cubicBezTo>
                <a:cubicBezTo>
                  <a:pt x="97872" y="142612"/>
                  <a:pt x="104548" y="150372"/>
                  <a:pt x="109057" y="159390"/>
                </a:cubicBezTo>
                <a:cubicBezTo>
                  <a:pt x="113012" y="167299"/>
                  <a:pt x="113152" y="176827"/>
                  <a:pt x="117446" y="184557"/>
                </a:cubicBezTo>
                <a:cubicBezTo>
                  <a:pt x="127239" y="202184"/>
                  <a:pt x="141984" y="216855"/>
                  <a:pt x="151002" y="234891"/>
                </a:cubicBezTo>
                <a:lnTo>
                  <a:pt x="167780" y="268447"/>
                </a:lnTo>
                <a:cubicBezTo>
                  <a:pt x="173590" y="297497"/>
                  <a:pt x="176716" y="326367"/>
                  <a:pt x="192947" y="352337"/>
                </a:cubicBezTo>
                <a:cubicBezTo>
                  <a:pt x="199235" y="362397"/>
                  <a:pt x="209724" y="369115"/>
                  <a:pt x="218113" y="377504"/>
                </a:cubicBezTo>
                <a:cubicBezTo>
                  <a:pt x="220909" y="388689"/>
                  <a:pt x="221346" y="400748"/>
                  <a:pt x="226502" y="411060"/>
                </a:cubicBezTo>
                <a:cubicBezTo>
                  <a:pt x="235520" y="429096"/>
                  <a:pt x="243280" y="450209"/>
                  <a:pt x="260058" y="461394"/>
                </a:cubicBezTo>
                <a:lnTo>
                  <a:pt x="335559" y="511728"/>
                </a:lnTo>
                <a:cubicBezTo>
                  <a:pt x="343948" y="517321"/>
                  <a:pt x="351161" y="525318"/>
                  <a:pt x="360726" y="528506"/>
                </a:cubicBezTo>
                <a:cubicBezTo>
                  <a:pt x="413713" y="546168"/>
                  <a:pt x="411060" y="527598"/>
                  <a:pt x="411060" y="553673"/>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フリーフォーム: 図形 17">
            <a:extLst>
              <a:ext uri="{FF2B5EF4-FFF2-40B4-BE49-F238E27FC236}">
                <a16:creationId xmlns:a16="http://schemas.microsoft.com/office/drawing/2014/main" id="{A831E979-C9F1-A64E-BFEE-5CC7AF0E8720}"/>
              </a:ext>
            </a:extLst>
          </p:cNvPr>
          <p:cNvSpPr/>
          <p:nvPr/>
        </p:nvSpPr>
        <p:spPr>
          <a:xfrm>
            <a:off x="6783046" y="1386425"/>
            <a:ext cx="989901" cy="444654"/>
          </a:xfrm>
          <a:custGeom>
            <a:avLst/>
            <a:gdLst>
              <a:gd name="connsiteX0" fmla="*/ 989901 w 989901"/>
              <a:gd name="connsiteY0" fmla="*/ 142650 h 444654"/>
              <a:gd name="connsiteX1" fmla="*/ 947956 w 989901"/>
              <a:gd name="connsiteY1" fmla="*/ 159428 h 444654"/>
              <a:gd name="connsiteX2" fmla="*/ 914400 w 989901"/>
              <a:gd name="connsiteY2" fmla="*/ 184595 h 444654"/>
              <a:gd name="connsiteX3" fmla="*/ 813732 w 989901"/>
              <a:gd name="connsiteY3" fmla="*/ 218151 h 444654"/>
              <a:gd name="connsiteX4" fmla="*/ 788565 w 989901"/>
              <a:gd name="connsiteY4" fmla="*/ 226540 h 444654"/>
              <a:gd name="connsiteX5" fmla="*/ 738232 w 989901"/>
              <a:gd name="connsiteY5" fmla="*/ 260096 h 444654"/>
              <a:gd name="connsiteX6" fmla="*/ 713065 w 989901"/>
              <a:gd name="connsiteY6" fmla="*/ 276874 h 444654"/>
              <a:gd name="connsiteX7" fmla="*/ 679509 w 989901"/>
              <a:gd name="connsiteY7" fmla="*/ 302041 h 444654"/>
              <a:gd name="connsiteX8" fmla="*/ 645953 w 989901"/>
              <a:gd name="connsiteY8" fmla="*/ 318819 h 444654"/>
              <a:gd name="connsiteX9" fmla="*/ 604008 w 989901"/>
              <a:gd name="connsiteY9" fmla="*/ 352375 h 444654"/>
              <a:gd name="connsiteX10" fmla="*/ 545285 w 989901"/>
              <a:gd name="connsiteY10" fmla="*/ 369153 h 444654"/>
              <a:gd name="connsiteX11" fmla="*/ 503340 w 989901"/>
              <a:gd name="connsiteY11" fmla="*/ 385931 h 444654"/>
              <a:gd name="connsiteX12" fmla="*/ 478173 w 989901"/>
              <a:gd name="connsiteY12" fmla="*/ 394320 h 444654"/>
              <a:gd name="connsiteX13" fmla="*/ 436228 w 989901"/>
              <a:gd name="connsiteY13" fmla="*/ 411098 h 444654"/>
              <a:gd name="connsiteX14" fmla="*/ 385894 w 989901"/>
              <a:gd name="connsiteY14" fmla="*/ 427876 h 444654"/>
              <a:gd name="connsiteX15" fmla="*/ 310393 w 989901"/>
              <a:gd name="connsiteY15" fmla="*/ 444654 h 444654"/>
              <a:gd name="connsiteX16" fmla="*/ 226503 w 989901"/>
              <a:gd name="connsiteY16" fmla="*/ 436265 h 444654"/>
              <a:gd name="connsiteX17" fmla="*/ 184558 w 989901"/>
              <a:gd name="connsiteY17" fmla="*/ 394320 h 444654"/>
              <a:gd name="connsiteX18" fmla="*/ 159391 w 989901"/>
              <a:gd name="connsiteY18" fmla="*/ 377542 h 444654"/>
              <a:gd name="connsiteX19" fmla="*/ 125835 w 989901"/>
              <a:gd name="connsiteY19" fmla="*/ 327208 h 444654"/>
              <a:gd name="connsiteX20" fmla="*/ 117446 w 989901"/>
              <a:gd name="connsiteY20" fmla="*/ 302041 h 444654"/>
              <a:gd name="connsiteX21" fmla="*/ 75501 w 989901"/>
              <a:gd name="connsiteY21" fmla="*/ 234929 h 444654"/>
              <a:gd name="connsiteX22" fmla="*/ 67112 w 989901"/>
              <a:gd name="connsiteY22" fmla="*/ 201373 h 444654"/>
              <a:gd name="connsiteX23" fmla="*/ 33556 w 989901"/>
              <a:gd name="connsiteY23" fmla="*/ 151039 h 444654"/>
              <a:gd name="connsiteX24" fmla="*/ 8389 w 989901"/>
              <a:gd name="connsiteY24" fmla="*/ 100705 h 444654"/>
              <a:gd name="connsiteX25" fmla="*/ 0 w 989901"/>
              <a:gd name="connsiteY25" fmla="*/ 75538 h 444654"/>
              <a:gd name="connsiteX26" fmla="*/ 16778 w 989901"/>
              <a:gd name="connsiteY26" fmla="*/ 41983 h 444654"/>
              <a:gd name="connsiteX27" fmla="*/ 75501 w 989901"/>
              <a:gd name="connsiteY27" fmla="*/ 8427 h 444654"/>
              <a:gd name="connsiteX28" fmla="*/ 134224 w 989901"/>
              <a:gd name="connsiteY28" fmla="*/ 38 h 44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89901" h="444654">
                <a:moveTo>
                  <a:pt x="989901" y="142650"/>
                </a:moveTo>
                <a:cubicBezTo>
                  <a:pt x="975919" y="148243"/>
                  <a:pt x="961120" y="152115"/>
                  <a:pt x="947956" y="159428"/>
                </a:cubicBezTo>
                <a:cubicBezTo>
                  <a:pt x="935734" y="166218"/>
                  <a:pt x="927209" y="178991"/>
                  <a:pt x="914400" y="184595"/>
                </a:cubicBezTo>
                <a:cubicBezTo>
                  <a:pt x="881994" y="198772"/>
                  <a:pt x="847288" y="206966"/>
                  <a:pt x="813732" y="218151"/>
                </a:cubicBezTo>
                <a:cubicBezTo>
                  <a:pt x="805343" y="220947"/>
                  <a:pt x="795923" y="221635"/>
                  <a:pt x="788565" y="226540"/>
                </a:cubicBezTo>
                <a:lnTo>
                  <a:pt x="738232" y="260096"/>
                </a:lnTo>
                <a:cubicBezTo>
                  <a:pt x="729843" y="265689"/>
                  <a:pt x="721131" y="270825"/>
                  <a:pt x="713065" y="276874"/>
                </a:cubicBezTo>
                <a:cubicBezTo>
                  <a:pt x="701880" y="285263"/>
                  <a:pt x="691365" y="294631"/>
                  <a:pt x="679509" y="302041"/>
                </a:cubicBezTo>
                <a:cubicBezTo>
                  <a:pt x="668904" y="308669"/>
                  <a:pt x="656358" y="311882"/>
                  <a:pt x="645953" y="318819"/>
                </a:cubicBezTo>
                <a:cubicBezTo>
                  <a:pt x="631055" y="328751"/>
                  <a:pt x="619192" y="342885"/>
                  <a:pt x="604008" y="352375"/>
                </a:cubicBezTo>
                <a:cubicBezTo>
                  <a:pt x="594775" y="358146"/>
                  <a:pt x="552383" y="366787"/>
                  <a:pt x="545285" y="369153"/>
                </a:cubicBezTo>
                <a:cubicBezTo>
                  <a:pt x="530999" y="373915"/>
                  <a:pt x="517440" y="380644"/>
                  <a:pt x="503340" y="385931"/>
                </a:cubicBezTo>
                <a:cubicBezTo>
                  <a:pt x="495060" y="389036"/>
                  <a:pt x="486453" y="391215"/>
                  <a:pt x="478173" y="394320"/>
                </a:cubicBezTo>
                <a:cubicBezTo>
                  <a:pt x="464073" y="399607"/>
                  <a:pt x="450380" y="405952"/>
                  <a:pt x="436228" y="411098"/>
                </a:cubicBezTo>
                <a:cubicBezTo>
                  <a:pt x="419607" y="417142"/>
                  <a:pt x="403052" y="423587"/>
                  <a:pt x="385894" y="427876"/>
                </a:cubicBezTo>
                <a:cubicBezTo>
                  <a:pt x="338505" y="439723"/>
                  <a:pt x="363644" y="434004"/>
                  <a:pt x="310393" y="444654"/>
                </a:cubicBezTo>
                <a:cubicBezTo>
                  <a:pt x="282430" y="441858"/>
                  <a:pt x="253886" y="442584"/>
                  <a:pt x="226503" y="436265"/>
                </a:cubicBezTo>
                <a:cubicBezTo>
                  <a:pt x="197421" y="429554"/>
                  <a:pt x="202455" y="412217"/>
                  <a:pt x="184558" y="394320"/>
                </a:cubicBezTo>
                <a:cubicBezTo>
                  <a:pt x="177429" y="387191"/>
                  <a:pt x="167780" y="383135"/>
                  <a:pt x="159391" y="377542"/>
                </a:cubicBezTo>
                <a:cubicBezTo>
                  <a:pt x="148206" y="360764"/>
                  <a:pt x="132212" y="346338"/>
                  <a:pt x="125835" y="327208"/>
                </a:cubicBezTo>
                <a:cubicBezTo>
                  <a:pt x="123039" y="318819"/>
                  <a:pt x="121833" y="309719"/>
                  <a:pt x="117446" y="302041"/>
                </a:cubicBezTo>
                <a:cubicBezTo>
                  <a:pt x="88652" y="251652"/>
                  <a:pt x="95065" y="287098"/>
                  <a:pt x="75501" y="234929"/>
                </a:cubicBezTo>
                <a:cubicBezTo>
                  <a:pt x="71453" y="224134"/>
                  <a:pt x="72268" y="211685"/>
                  <a:pt x="67112" y="201373"/>
                </a:cubicBezTo>
                <a:cubicBezTo>
                  <a:pt x="58094" y="183337"/>
                  <a:pt x="39933" y="170169"/>
                  <a:pt x="33556" y="151039"/>
                </a:cubicBezTo>
                <a:cubicBezTo>
                  <a:pt x="12470" y="87781"/>
                  <a:pt x="40914" y="165754"/>
                  <a:pt x="8389" y="100705"/>
                </a:cubicBezTo>
                <a:cubicBezTo>
                  <a:pt x="4434" y="92796"/>
                  <a:pt x="2796" y="83927"/>
                  <a:pt x="0" y="75538"/>
                </a:cubicBezTo>
                <a:cubicBezTo>
                  <a:pt x="5593" y="64353"/>
                  <a:pt x="8640" y="51478"/>
                  <a:pt x="16778" y="41983"/>
                </a:cubicBezTo>
                <a:cubicBezTo>
                  <a:pt x="33416" y="22572"/>
                  <a:pt x="52244" y="14241"/>
                  <a:pt x="75501" y="8427"/>
                </a:cubicBezTo>
                <a:cubicBezTo>
                  <a:pt x="113444" y="-1059"/>
                  <a:pt x="106908" y="38"/>
                  <a:pt x="134224" y="38"/>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TextBox 20">
            <a:extLst>
              <a:ext uri="{FF2B5EF4-FFF2-40B4-BE49-F238E27FC236}">
                <a16:creationId xmlns:a16="http://schemas.microsoft.com/office/drawing/2014/main" id="{376C9989-4845-5748-9E02-FAB2C9E046A1}"/>
              </a:ext>
            </a:extLst>
          </p:cNvPr>
          <p:cNvSpPr txBox="1"/>
          <p:nvPr/>
        </p:nvSpPr>
        <p:spPr>
          <a:xfrm>
            <a:off x="5803285" y="2130120"/>
            <a:ext cx="4185761" cy="4524315"/>
          </a:xfrm>
          <a:prstGeom prst="rect">
            <a:avLst/>
          </a:prstGeom>
          <a:noFill/>
        </p:spPr>
        <p:txBody>
          <a:bodyPr wrap="none" rtlCol="0">
            <a:spAutoFit/>
          </a:bodyPr>
          <a:lstStyle/>
          <a:p>
            <a:r>
              <a:rPr lang="en-JP" sz="2400" b="1" dirty="0">
                <a:latin typeface="Meiryo" panose="020B0604030504040204" pitchFamily="34" charset="-128"/>
                <a:ea typeface="Meiryo" panose="020B0604030504040204" pitchFamily="34" charset="-128"/>
              </a:rPr>
              <a:t>分解して</a:t>
            </a:r>
          </a:p>
          <a:p>
            <a:r>
              <a:rPr lang="en-JP" sz="2400" b="1" dirty="0">
                <a:latin typeface="Meiryo" panose="020B0604030504040204" pitchFamily="34" charset="-128"/>
                <a:ea typeface="Meiryo" panose="020B0604030504040204" pitchFamily="34" charset="-128"/>
              </a:rPr>
              <a:t>・熱伝導性繊維</a:t>
            </a:r>
          </a:p>
          <a:p>
            <a:r>
              <a:rPr lang="en-JP" sz="2400" b="1" dirty="0">
                <a:latin typeface="Meiryo" panose="020B0604030504040204" pitchFamily="34" charset="-128"/>
                <a:ea typeface="Meiryo" panose="020B0604030504040204" pitchFamily="34" charset="-128"/>
              </a:rPr>
              <a:t>・高流動性樹脂</a:t>
            </a:r>
          </a:p>
          <a:p>
            <a:r>
              <a:rPr lang="en-JP" sz="2400" b="1" dirty="0">
                <a:latin typeface="Meiryo" panose="020B0604030504040204" pitchFamily="34" charset="-128"/>
                <a:ea typeface="Meiryo" panose="020B0604030504040204" pitchFamily="34" charset="-128"/>
              </a:rPr>
              <a:t>と捉えることもできる。</a:t>
            </a:r>
          </a:p>
          <a:p>
            <a:endParaRPr lang="en-JP" sz="2400" b="1" dirty="0">
              <a:latin typeface="Meiryo" panose="020B0604030504040204" pitchFamily="34" charset="-128"/>
              <a:ea typeface="Meiryo" panose="020B0604030504040204" pitchFamily="34" charset="-128"/>
            </a:endParaRPr>
          </a:p>
          <a:p>
            <a:r>
              <a:rPr lang="en-JP" sz="2400" b="1" dirty="0">
                <a:latin typeface="Meiryo" panose="020B0604030504040204" pitchFamily="34" charset="-128"/>
                <a:ea typeface="Meiryo" panose="020B0604030504040204" pitchFamily="34" charset="-128"/>
              </a:rPr>
              <a:t>抽象化して</a:t>
            </a:r>
          </a:p>
          <a:p>
            <a:r>
              <a:rPr lang="en-JP" sz="2400" b="1" dirty="0">
                <a:latin typeface="Meiryo" panose="020B0604030504040204" pitchFamily="34" charset="-128"/>
                <a:ea typeface="Meiryo" panose="020B0604030504040204" pitchFamily="34" charset="-128"/>
              </a:rPr>
              <a:t>・繊維と樹脂の複合材</a:t>
            </a:r>
          </a:p>
          <a:p>
            <a:r>
              <a:rPr lang="en-JP" sz="2400" b="1" dirty="0">
                <a:latin typeface="Meiryo" panose="020B0604030504040204" pitchFamily="34" charset="-128"/>
                <a:ea typeface="Meiryo" panose="020B0604030504040204" pitchFamily="34" charset="-128"/>
              </a:rPr>
              <a:t>と捉えることもできる。</a:t>
            </a:r>
          </a:p>
          <a:p>
            <a:r>
              <a:rPr lang="en-JP" sz="2400" b="1" dirty="0">
                <a:latin typeface="Meiryo" panose="020B0604030504040204" pitchFamily="34" charset="-128"/>
                <a:ea typeface="Meiryo" panose="020B0604030504040204" pitchFamily="34" charset="-128"/>
              </a:rPr>
              <a:t>視点を変えて</a:t>
            </a:r>
          </a:p>
          <a:p>
            <a:r>
              <a:rPr lang="en-JP" sz="2400" b="1" dirty="0">
                <a:latin typeface="Meiryo" panose="020B0604030504040204" pitchFamily="34" charset="-128"/>
                <a:ea typeface="Meiryo" panose="020B0604030504040204" pitchFamily="34" charset="-128"/>
              </a:rPr>
              <a:t>・繊維の電波特性に着目し、</a:t>
            </a:r>
          </a:p>
          <a:p>
            <a:r>
              <a:rPr lang="en-JP" sz="2400" b="1" dirty="0">
                <a:latin typeface="Meiryo" panose="020B0604030504040204" pitchFamily="34" charset="-128"/>
                <a:ea typeface="Meiryo" panose="020B0604030504040204" pitchFamily="34" charset="-128"/>
              </a:rPr>
              <a:t>電波吸収体と捉えることも</a:t>
            </a:r>
          </a:p>
          <a:p>
            <a:r>
              <a:rPr lang="en-JP" sz="2400" b="1" dirty="0">
                <a:latin typeface="Meiryo" panose="020B0604030504040204" pitchFamily="34" charset="-128"/>
                <a:ea typeface="Meiryo" panose="020B0604030504040204" pitchFamily="34" charset="-128"/>
              </a:rPr>
              <a:t>できる。</a:t>
            </a:r>
          </a:p>
        </p:txBody>
      </p:sp>
    </p:spTree>
    <p:extLst>
      <p:ext uri="{BB962C8B-B14F-4D97-AF65-F5344CB8AC3E}">
        <p14:creationId xmlns:p14="http://schemas.microsoft.com/office/powerpoint/2010/main" val="2897999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714E655-D186-41D7-8DBE-BA750E1F0A2B}"/>
              </a:ext>
            </a:extLst>
          </p:cNvPr>
          <p:cNvSpPr>
            <a:spLocks noGrp="1"/>
          </p:cNvSpPr>
          <p:nvPr>
            <p:ph type="title"/>
          </p:nvPr>
        </p:nvSpPr>
        <p:spPr/>
        <p:txBody>
          <a:bodyPr/>
          <a:lstStyle/>
          <a:p>
            <a:r>
              <a:rPr lang="ja-JP" altLang="en-US" b="0" i="0" dirty="0">
                <a:solidFill>
                  <a:srgbClr val="333333"/>
                </a:solidFill>
                <a:effectLst/>
                <a:latin typeface="メイリオ" panose="020B0604030504040204" pitchFamily="50" charset="-128"/>
                <a:ea typeface="メイリオ" panose="020B0604030504040204" pitchFamily="50" charset="-128"/>
              </a:rPr>
              <a:t>トレンド分析手法／用途探索手法（</a:t>
            </a:r>
            <a:r>
              <a:rPr lang="en-US" altLang="ja-JP" b="0" i="0" dirty="0">
                <a:solidFill>
                  <a:srgbClr val="333333"/>
                </a:solidFill>
                <a:effectLst/>
                <a:latin typeface="メイリオ" panose="020B0604030504040204" pitchFamily="50" charset="-128"/>
                <a:ea typeface="メイリオ" panose="020B0604030504040204" pitchFamily="50" charset="-128"/>
              </a:rPr>
              <a:t>IPL</a:t>
            </a:r>
            <a:r>
              <a:rPr lang="ja-JP" altLang="en-US" b="0" i="0" dirty="0">
                <a:solidFill>
                  <a:srgbClr val="333333"/>
                </a:solidFill>
                <a:effectLst/>
                <a:latin typeface="メイリオ" panose="020B0604030504040204" pitchFamily="50" charset="-128"/>
                <a:ea typeface="メイリオ" panose="020B0604030504040204" pitchFamily="50" charset="-128"/>
              </a:rPr>
              <a:t>）／市場規模調査／事業イメージ</a:t>
            </a:r>
            <a:endParaRPr kumimoji="1" lang="ja-JP" altLang="en-US" dirty="0"/>
          </a:p>
        </p:txBody>
      </p:sp>
      <p:sp>
        <p:nvSpPr>
          <p:cNvPr id="3" name="フッター プレースホルダー 2">
            <a:extLst>
              <a:ext uri="{FF2B5EF4-FFF2-40B4-BE49-F238E27FC236}">
                <a16:creationId xmlns:a16="http://schemas.microsoft.com/office/drawing/2014/main" id="{747AFBB1-09E9-46D3-A6C4-1060D18E40D2}"/>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06232E68-0921-42FD-AF48-1B550AACB0C0}"/>
              </a:ext>
            </a:extLst>
          </p:cNvPr>
          <p:cNvSpPr>
            <a:spLocks noGrp="1"/>
          </p:cNvSpPr>
          <p:nvPr>
            <p:ph type="sldNum" sz="quarter" idx="12"/>
          </p:nvPr>
        </p:nvSpPr>
        <p:spPr/>
        <p:txBody>
          <a:bodyPr/>
          <a:lstStyle/>
          <a:p>
            <a:fld id="{F48F7E16-ADB4-B142-B332-263287BED0B0}" type="slidenum">
              <a:rPr lang="ja-JP" altLang="en-US" smtClean="0"/>
              <a:pPr/>
              <a:t>4</a:t>
            </a:fld>
            <a:endParaRPr lang="ja-JP" altLang="en-US" dirty="0"/>
          </a:p>
        </p:txBody>
      </p:sp>
      <p:sp>
        <p:nvSpPr>
          <p:cNvPr id="6" name="楕円 5">
            <a:extLst>
              <a:ext uri="{FF2B5EF4-FFF2-40B4-BE49-F238E27FC236}">
                <a16:creationId xmlns:a16="http://schemas.microsoft.com/office/drawing/2014/main" id="{ABC8964D-B5F9-4517-9F06-29FDC7451C13}"/>
              </a:ext>
            </a:extLst>
          </p:cNvPr>
          <p:cNvSpPr/>
          <p:nvPr/>
        </p:nvSpPr>
        <p:spPr>
          <a:xfrm>
            <a:off x="953243" y="3429000"/>
            <a:ext cx="1828800" cy="8959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保有技術</a:t>
            </a:r>
          </a:p>
        </p:txBody>
      </p:sp>
      <p:sp>
        <p:nvSpPr>
          <p:cNvPr id="8" name="正方形/長方形 7">
            <a:extLst>
              <a:ext uri="{FF2B5EF4-FFF2-40B4-BE49-F238E27FC236}">
                <a16:creationId xmlns:a16="http://schemas.microsoft.com/office/drawing/2014/main" id="{F4ED90FA-1FC2-4D17-AB45-9BE538E50447}"/>
              </a:ext>
            </a:extLst>
          </p:cNvPr>
          <p:cNvSpPr/>
          <p:nvPr/>
        </p:nvSpPr>
        <p:spPr>
          <a:xfrm>
            <a:off x="4466009" y="3429000"/>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現行事業</a:t>
            </a:r>
            <a:endParaRPr lang="en-US" altLang="ja-JP" dirty="0"/>
          </a:p>
          <a:p>
            <a:pPr algn="ctr"/>
            <a:r>
              <a:rPr lang="ja-JP" altLang="en-US" dirty="0"/>
              <a:t>スピードガン</a:t>
            </a:r>
            <a:endParaRPr kumimoji="1" lang="ja-JP" altLang="en-US" dirty="0"/>
          </a:p>
        </p:txBody>
      </p:sp>
      <p:sp>
        <p:nvSpPr>
          <p:cNvPr id="10" name="正方形/長方形 9">
            <a:extLst>
              <a:ext uri="{FF2B5EF4-FFF2-40B4-BE49-F238E27FC236}">
                <a16:creationId xmlns:a16="http://schemas.microsoft.com/office/drawing/2014/main" id="{5555A349-62DB-4ED5-B7D5-B433DEDBD4FB}"/>
              </a:ext>
            </a:extLst>
          </p:cNvPr>
          <p:cNvSpPr/>
          <p:nvPr/>
        </p:nvSpPr>
        <p:spPr>
          <a:xfrm>
            <a:off x="3944160" y="2237453"/>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自動車用</a:t>
            </a:r>
            <a:endParaRPr lang="en-US" altLang="ja-JP" dirty="0"/>
          </a:p>
          <a:p>
            <a:pPr algn="ctr"/>
            <a:r>
              <a:rPr lang="ja-JP" altLang="en-US" dirty="0"/>
              <a:t>距離計測</a:t>
            </a:r>
            <a:endParaRPr lang="en-US" altLang="ja-JP" dirty="0"/>
          </a:p>
          <a:p>
            <a:pPr algn="ctr"/>
            <a:r>
              <a:rPr lang="ja-JP" altLang="en-US" dirty="0"/>
              <a:t>センサー</a:t>
            </a:r>
            <a:endParaRPr kumimoji="1" lang="ja-JP" altLang="en-US" dirty="0"/>
          </a:p>
        </p:txBody>
      </p:sp>
      <p:sp>
        <p:nvSpPr>
          <p:cNvPr id="12" name="正方形/長方形 11">
            <a:extLst>
              <a:ext uri="{FF2B5EF4-FFF2-40B4-BE49-F238E27FC236}">
                <a16:creationId xmlns:a16="http://schemas.microsoft.com/office/drawing/2014/main" id="{73F8D1A4-8B97-4BB0-BFC2-E0152FE23E44}"/>
              </a:ext>
            </a:extLst>
          </p:cNvPr>
          <p:cNvSpPr/>
          <p:nvPr/>
        </p:nvSpPr>
        <p:spPr>
          <a:xfrm>
            <a:off x="2637209" y="1059704"/>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気象用</a:t>
            </a:r>
            <a:endParaRPr lang="en-US" altLang="ja-JP" dirty="0"/>
          </a:p>
          <a:p>
            <a:pPr algn="ctr"/>
            <a:r>
              <a:rPr lang="en-US" altLang="ja-JP" dirty="0"/>
              <a:t>LiDAR</a:t>
            </a:r>
            <a:r>
              <a:rPr lang="en-US" altLang="ja-JP" sz="1100" dirty="0"/>
              <a:t>※</a:t>
            </a:r>
            <a:endParaRPr lang="en-US" altLang="ja-JP" dirty="0"/>
          </a:p>
        </p:txBody>
      </p:sp>
      <p:sp>
        <p:nvSpPr>
          <p:cNvPr id="14" name="正方形/長方形 13">
            <a:extLst>
              <a:ext uri="{FF2B5EF4-FFF2-40B4-BE49-F238E27FC236}">
                <a16:creationId xmlns:a16="http://schemas.microsoft.com/office/drawing/2014/main" id="{431811E6-0BD3-4766-89AE-243307AE2461}"/>
              </a:ext>
            </a:extLst>
          </p:cNvPr>
          <p:cNvSpPr/>
          <p:nvPr/>
        </p:nvSpPr>
        <p:spPr>
          <a:xfrm>
            <a:off x="584432" y="1059704"/>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航空機用</a:t>
            </a:r>
            <a:endParaRPr lang="en-US" altLang="ja-JP" dirty="0"/>
          </a:p>
          <a:p>
            <a:pPr algn="ctr"/>
            <a:r>
              <a:rPr lang="ja-JP" altLang="en-US" dirty="0"/>
              <a:t>測量システム</a:t>
            </a:r>
            <a:endParaRPr lang="en-US" altLang="ja-JP" dirty="0"/>
          </a:p>
        </p:txBody>
      </p:sp>
      <p:sp>
        <p:nvSpPr>
          <p:cNvPr id="16" name="テキスト ボックス 15">
            <a:extLst>
              <a:ext uri="{FF2B5EF4-FFF2-40B4-BE49-F238E27FC236}">
                <a16:creationId xmlns:a16="http://schemas.microsoft.com/office/drawing/2014/main" id="{3E681A60-7D2F-44B9-BCF0-348A13C7858B}"/>
              </a:ext>
            </a:extLst>
          </p:cNvPr>
          <p:cNvSpPr txBox="1"/>
          <p:nvPr/>
        </p:nvSpPr>
        <p:spPr>
          <a:xfrm>
            <a:off x="1394918" y="4453396"/>
            <a:ext cx="4876800" cy="523220"/>
          </a:xfrm>
          <a:prstGeom prst="rect">
            <a:avLst/>
          </a:prstGeom>
          <a:noFill/>
        </p:spPr>
        <p:txBody>
          <a:bodyPr wrap="square" rtlCol="0">
            <a:spAutoFit/>
          </a:bodyPr>
          <a:lstStyle/>
          <a:p>
            <a:r>
              <a:rPr kumimoji="1" lang="en-US" altLang="ja-JP" sz="1400" dirty="0"/>
              <a:t>※LiDAR</a:t>
            </a:r>
            <a:r>
              <a:rPr lang="en-US" altLang="ja-JP" sz="1400" dirty="0"/>
              <a:t>…</a:t>
            </a:r>
            <a:r>
              <a:rPr lang="en-US" altLang="ja-JP" sz="1400" b="0" i="0" dirty="0">
                <a:solidFill>
                  <a:srgbClr val="222222"/>
                </a:solidFill>
                <a:effectLst/>
                <a:latin typeface="arial" panose="020B0604020202020204" pitchFamily="34" charset="0"/>
              </a:rPr>
              <a:t>Light Detection and Ranging</a:t>
            </a:r>
          </a:p>
          <a:p>
            <a:r>
              <a:rPr lang="ja-JP" altLang="en-US" sz="1400" dirty="0">
                <a:solidFill>
                  <a:srgbClr val="222222"/>
                </a:solidFill>
                <a:latin typeface="arial" panose="020B0604020202020204" pitchFamily="34" charset="0"/>
              </a:rPr>
              <a:t>気象用</a:t>
            </a:r>
            <a:r>
              <a:rPr lang="en-US" altLang="ja-JP" sz="1400" dirty="0">
                <a:solidFill>
                  <a:srgbClr val="222222"/>
                </a:solidFill>
                <a:latin typeface="arial" panose="020B0604020202020204" pitchFamily="34" charset="0"/>
              </a:rPr>
              <a:t>LiDAR</a:t>
            </a:r>
            <a:r>
              <a:rPr lang="ja-JP" altLang="en-US" sz="1400" dirty="0">
                <a:solidFill>
                  <a:srgbClr val="222222"/>
                </a:solidFill>
                <a:latin typeface="arial" panose="020B0604020202020204" pitchFamily="34" charset="0"/>
              </a:rPr>
              <a:t>は</a:t>
            </a:r>
            <a:r>
              <a:rPr lang="ja-JP" altLang="en-US" sz="1400" dirty="0"/>
              <a:t>レーザー光で水蒸気や雲などを検知する</a:t>
            </a:r>
            <a:endParaRPr kumimoji="1" lang="ja-JP" altLang="en-US" sz="1400" dirty="0"/>
          </a:p>
        </p:txBody>
      </p:sp>
      <p:sp>
        <p:nvSpPr>
          <p:cNvPr id="18" name="矢印: 右 17">
            <a:extLst>
              <a:ext uri="{FF2B5EF4-FFF2-40B4-BE49-F238E27FC236}">
                <a16:creationId xmlns:a16="http://schemas.microsoft.com/office/drawing/2014/main" id="{8177D7C8-9740-4729-B0A3-969A4CCBA96B}"/>
              </a:ext>
            </a:extLst>
          </p:cNvPr>
          <p:cNvSpPr/>
          <p:nvPr/>
        </p:nvSpPr>
        <p:spPr>
          <a:xfrm>
            <a:off x="3085174" y="3539836"/>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2054DDAC-C369-40BA-9CEC-7A71B170CCB5}"/>
              </a:ext>
            </a:extLst>
          </p:cNvPr>
          <p:cNvSpPr/>
          <p:nvPr/>
        </p:nvSpPr>
        <p:spPr>
          <a:xfrm rot="19799081">
            <a:off x="2818697" y="2796253"/>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2" name="矢印: 右 21">
            <a:extLst>
              <a:ext uri="{FF2B5EF4-FFF2-40B4-BE49-F238E27FC236}">
                <a16:creationId xmlns:a16="http://schemas.microsoft.com/office/drawing/2014/main" id="{6D26F391-91A9-4AB5-A4D4-DC9F28CE440B}"/>
              </a:ext>
            </a:extLst>
          </p:cNvPr>
          <p:cNvSpPr/>
          <p:nvPr/>
        </p:nvSpPr>
        <p:spPr>
          <a:xfrm rot="18344372">
            <a:off x="2045376" y="2361614"/>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4" name="矢印: 右 23">
            <a:extLst>
              <a:ext uri="{FF2B5EF4-FFF2-40B4-BE49-F238E27FC236}">
                <a16:creationId xmlns:a16="http://schemas.microsoft.com/office/drawing/2014/main" id="{E8D18AEF-F14E-4B21-AB84-82ECAB3A4AD7}"/>
              </a:ext>
            </a:extLst>
          </p:cNvPr>
          <p:cNvSpPr/>
          <p:nvPr/>
        </p:nvSpPr>
        <p:spPr>
          <a:xfrm rot="15297004">
            <a:off x="1016086" y="2330208"/>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6" name="テキスト ボックス 25">
            <a:extLst>
              <a:ext uri="{FF2B5EF4-FFF2-40B4-BE49-F238E27FC236}">
                <a16:creationId xmlns:a16="http://schemas.microsoft.com/office/drawing/2014/main" id="{38042610-3E0A-4E7D-A59B-0F7C571D83A8}"/>
              </a:ext>
            </a:extLst>
          </p:cNvPr>
          <p:cNvSpPr txBox="1"/>
          <p:nvPr/>
        </p:nvSpPr>
        <p:spPr>
          <a:xfrm>
            <a:off x="519282" y="4926587"/>
            <a:ext cx="6154218" cy="923330"/>
          </a:xfrm>
          <a:prstGeom prst="rect">
            <a:avLst/>
          </a:prstGeom>
          <a:noFill/>
        </p:spPr>
        <p:txBody>
          <a:bodyPr wrap="square" rtlCol="0">
            <a:spAutoFit/>
          </a:bodyPr>
          <a:lstStyle/>
          <a:p>
            <a:r>
              <a:rPr kumimoji="1" lang="ja-JP" altLang="en-US" dirty="0"/>
              <a:t>アプリケーションマップ</a:t>
            </a:r>
            <a:endParaRPr kumimoji="1" lang="en-US" altLang="ja-JP" dirty="0"/>
          </a:p>
          <a:p>
            <a:r>
              <a:rPr kumimoji="1" lang="ja-JP" altLang="en-US" dirty="0"/>
              <a:t>保有技術の機能をキーとして検索し、保有技術の用途を探索する。</a:t>
            </a:r>
          </a:p>
        </p:txBody>
      </p:sp>
      <p:sp>
        <p:nvSpPr>
          <p:cNvPr id="5" name="テキスト ボックス 4">
            <a:extLst>
              <a:ext uri="{FF2B5EF4-FFF2-40B4-BE49-F238E27FC236}">
                <a16:creationId xmlns:a16="http://schemas.microsoft.com/office/drawing/2014/main" id="{89C7CBB8-3B90-4F25-B6CC-CE361FB1FF78}"/>
              </a:ext>
            </a:extLst>
          </p:cNvPr>
          <p:cNvSpPr txBox="1"/>
          <p:nvPr/>
        </p:nvSpPr>
        <p:spPr>
          <a:xfrm>
            <a:off x="6500037" y="1059704"/>
            <a:ext cx="2723823" cy="2585323"/>
          </a:xfrm>
          <a:prstGeom prst="rect">
            <a:avLst/>
          </a:prstGeom>
          <a:solidFill>
            <a:schemeClr val="bg2"/>
          </a:solidFill>
          <a:ln>
            <a:solidFill>
              <a:schemeClr val="bg2"/>
            </a:solidFill>
          </a:ln>
        </p:spPr>
        <p:txBody>
          <a:bodyPr wrap="none" rtlCol="0">
            <a:spAutoFit/>
          </a:bodyPr>
          <a:lstStyle/>
          <a:p>
            <a:r>
              <a:rPr kumimoji="1" lang="ja-JP" altLang="en-US" dirty="0"/>
              <a:t>それぞれの用途における</a:t>
            </a:r>
            <a:endParaRPr kumimoji="1" lang="en-US" altLang="ja-JP" dirty="0"/>
          </a:p>
          <a:p>
            <a:r>
              <a:rPr lang="ja-JP" altLang="en-US" dirty="0"/>
              <a:t>トレンドの分析を行う。</a:t>
            </a:r>
            <a:endParaRPr lang="en-US" altLang="ja-JP" dirty="0"/>
          </a:p>
          <a:p>
            <a:r>
              <a:rPr kumimoji="1" lang="ja-JP" altLang="en-US" dirty="0"/>
              <a:t>トレンドとは、</a:t>
            </a:r>
            <a:endParaRPr kumimoji="1" lang="en-US" altLang="ja-JP" dirty="0"/>
          </a:p>
          <a:p>
            <a:r>
              <a:rPr lang="ja-JP" altLang="en-US" dirty="0"/>
              <a:t>・背景</a:t>
            </a:r>
            <a:endParaRPr lang="en-US" altLang="ja-JP" dirty="0"/>
          </a:p>
          <a:p>
            <a:r>
              <a:rPr lang="ja-JP" altLang="en-US" dirty="0"/>
              <a:t>・参入企業</a:t>
            </a:r>
            <a:endParaRPr lang="en-US" altLang="ja-JP" dirty="0"/>
          </a:p>
          <a:p>
            <a:r>
              <a:rPr lang="ja-JP" altLang="en-US" dirty="0"/>
              <a:t>・サプライチェーン</a:t>
            </a:r>
            <a:endParaRPr lang="en-US" altLang="ja-JP" dirty="0"/>
          </a:p>
          <a:p>
            <a:r>
              <a:rPr kumimoji="1" lang="ja-JP" altLang="en-US" dirty="0"/>
              <a:t>・</a:t>
            </a:r>
            <a:r>
              <a:rPr lang="ja-JP" altLang="en-US" dirty="0"/>
              <a:t>市場規模</a:t>
            </a:r>
            <a:endParaRPr lang="en-US" altLang="ja-JP" dirty="0"/>
          </a:p>
          <a:p>
            <a:r>
              <a:rPr kumimoji="1" lang="ja-JP" altLang="en-US" dirty="0"/>
              <a:t>・技術開発動向</a:t>
            </a:r>
            <a:endParaRPr kumimoji="1" lang="en-US" altLang="ja-JP" dirty="0"/>
          </a:p>
          <a:p>
            <a:r>
              <a:rPr kumimoji="1" lang="ja-JP" altLang="en-US" dirty="0"/>
              <a:t>などを言う。</a:t>
            </a:r>
            <a:endParaRPr kumimoji="1" lang="en-US" altLang="ja-JP" dirty="0"/>
          </a:p>
        </p:txBody>
      </p:sp>
    </p:spTree>
    <p:extLst>
      <p:ext uri="{BB962C8B-B14F-4D97-AF65-F5344CB8AC3E}">
        <p14:creationId xmlns:p14="http://schemas.microsoft.com/office/powerpoint/2010/main" val="1865901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5">
            <a:extLst>
              <a:ext uri="{FF2B5EF4-FFF2-40B4-BE49-F238E27FC236}">
                <a16:creationId xmlns:a16="http://schemas.microsoft.com/office/drawing/2014/main" id="{654B1798-FF0E-415F-8479-7AD22152B717}"/>
              </a:ext>
            </a:extLst>
          </p:cNvPr>
          <p:cNvSpPr txBox="1"/>
          <p:nvPr/>
        </p:nvSpPr>
        <p:spPr>
          <a:xfrm>
            <a:off x="4019069" y="4250356"/>
            <a:ext cx="3660889" cy="369332"/>
          </a:xfrm>
          <a:prstGeom prst="rect">
            <a:avLst/>
          </a:prstGeom>
          <a:noFill/>
          <a:ln>
            <a:solidFill>
              <a:schemeClr val="tx1"/>
            </a:solidFill>
          </a:ln>
        </p:spPr>
        <p:txBody>
          <a:bodyPr wrap="square" rtlCol="0">
            <a:spAutoFit/>
          </a:bodyPr>
          <a:lstStyle/>
          <a:p>
            <a:pPr algn="ctr"/>
            <a:r>
              <a:rPr kumimoji="1" lang="ja-JP" altLang="en-US" dirty="0"/>
              <a:t>学会検索、特許検索</a:t>
            </a:r>
          </a:p>
        </p:txBody>
      </p:sp>
      <p:sp>
        <p:nvSpPr>
          <p:cNvPr id="36" name="テキスト ボックス 35">
            <a:extLst>
              <a:ext uri="{FF2B5EF4-FFF2-40B4-BE49-F238E27FC236}">
                <a16:creationId xmlns:a16="http://schemas.microsoft.com/office/drawing/2014/main" id="{3651BD33-C553-496F-9E22-A260F5B3E4B2}"/>
              </a:ext>
            </a:extLst>
          </p:cNvPr>
          <p:cNvSpPr txBox="1"/>
          <p:nvPr/>
        </p:nvSpPr>
        <p:spPr>
          <a:xfrm>
            <a:off x="3928707" y="3139791"/>
            <a:ext cx="3660889" cy="369332"/>
          </a:xfrm>
          <a:prstGeom prst="rect">
            <a:avLst/>
          </a:prstGeom>
          <a:noFill/>
          <a:ln>
            <a:solidFill>
              <a:schemeClr val="tx1"/>
            </a:solidFill>
          </a:ln>
        </p:spPr>
        <p:txBody>
          <a:bodyPr wrap="square" rtlCol="0">
            <a:spAutoFit/>
          </a:bodyPr>
          <a:lstStyle/>
          <a:p>
            <a:r>
              <a:rPr kumimoji="1" lang="ja-JP" altLang="en-US" dirty="0"/>
              <a:t>散乱、レイリー散乱、ミー散乱</a:t>
            </a:r>
          </a:p>
        </p:txBody>
      </p:sp>
      <p:sp>
        <p:nvSpPr>
          <p:cNvPr id="29" name="正方形/長方形 28">
            <a:extLst>
              <a:ext uri="{FF2B5EF4-FFF2-40B4-BE49-F238E27FC236}">
                <a16:creationId xmlns:a16="http://schemas.microsoft.com/office/drawing/2014/main" id="{72F545E4-276B-4C83-ABFC-AF334BCCD20B}"/>
              </a:ext>
            </a:extLst>
          </p:cNvPr>
          <p:cNvSpPr/>
          <p:nvPr/>
        </p:nvSpPr>
        <p:spPr>
          <a:xfrm>
            <a:off x="8097974" y="2562854"/>
            <a:ext cx="1524604" cy="2636705"/>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439FFC8-1DE2-4D1A-AAF3-D052BFE27422}"/>
              </a:ext>
            </a:extLst>
          </p:cNvPr>
          <p:cNvSpPr>
            <a:spLocks noGrp="1"/>
          </p:cNvSpPr>
          <p:nvPr>
            <p:ph type="title"/>
          </p:nvPr>
        </p:nvSpPr>
        <p:spPr/>
        <p:txBody>
          <a:bodyPr/>
          <a:lstStyle/>
          <a:p>
            <a:r>
              <a:rPr kumimoji="1" lang="ja-JP" altLang="en-US" dirty="0"/>
              <a:t>用途探索の方法　「といえば法」</a:t>
            </a:r>
          </a:p>
        </p:txBody>
      </p:sp>
      <p:sp>
        <p:nvSpPr>
          <p:cNvPr id="3" name="フッター プレースホルダー 2">
            <a:extLst>
              <a:ext uri="{FF2B5EF4-FFF2-40B4-BE49-F238E27FC236}">
                <a16:creationId xmlns:a16="http://schemas.microsoft.com/office/drawing/2014/main" id="{F51A7658-4B72-45F5-A8AF-62A4F767240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719372C3-E79F-4A62-B3E4-75713538334A}"/>
              </a:ext>
            </a:extLst>
          </p:cNvPr>
          <p:cNvSpPr>
            <a:spLocks noGrp="1"/>
          </p:cNvSpPr>
          <p:nvPr>
            <p:ph type="sldNum" sz="quarter" idx="12"/>
          </p:nvPr>
        </p:nvSpPr>
        <p:spPr/>
        <p:txBody>
          <a:bodyPr/>
          <a:lstStyle/>
          <a:p>
            <a:fld id="{F48F7E16-ADB4-B142-B332-263287BED0B0}" type="slidenum">
              <a:rPr lang="ja-JP" altLang="en-US" smtClean="0"/>
              <a:pPr/>
              <a:t>5</a:t>
            </a:fld>
            <a:endParaRPr lang="ja-JP" altLang="en-US" dirty="0"/>
          </a:p>
        </p:txBody>
      </p:sp>
      <p:sp>
        <p:nvSpPr>
          <p:cNvPr id="5" name="テキスト ボックス 4">
            <a:extLst>
              <a:ext uri="{FF2B5EF4-FFF2-40B4-BE49-F238E27FC236}">
                <a16:creationId xmlns:a16="http://schemas.microsoft.com/office/drawing/2014/main" id="{C40525B1-93E0-4F14-AD58-4966C54992D0}"/>
              </a:ext>
            </a:extLst>
          </p:cNvPr>
          <p:cNvSpPr txBox="1"/>
          <p:nvPr/>
        </p:nvSpPr>
        <p:spPr>
          <a:xfrm>
            <a:off x="605308" y="569549"/>
            <a:ext cx="7339157" cy="646331"/>
          </a:xfrm>
          <a:prstGeom prst="rect">
            <a:avLst/>
          </a:prstGeom>
          <a:noFill/>
        </p:spPr>
        <p:txBody>
          <a:bodyPr wrap="square" rtlCol="0">
            <a:spAutoFit/>
          </a:bodyPr>
          <a:lstStyle/>
          <a:p>
            <a:r>
              <a:rPr kumimoji="1" lang="ja-JP" altLang="en-US" dirty="0"/>
              <a:t>「◯◯といえば」で</a:t>
            </a:r>
            <a:r>
              <a:rPr lang="ja-JP" altLang="en-US" dirty="0"/>
              <a:t>共出語</a:t>
            </a:r>
            <a:r>
              <a:rPr kumimoji="1" lang="ja-JP" altLang="en-US" dirty="0"/>
              <a:t>を駆使して検索（特許及び学会情報を利用）し、新しいアプリケーションを作り出す方法。</a:t>
            </a:r>
          </a:p>
        </p:txBody>
      </p:sp>
      <p:sp>
        <p:nvSpPr>
          <p:cNvPr id="7" name="テキスト ボックス 6">
            <a:extLst>
              <a:ext uri="{FF2B5EF4-FFF2-40B4-BE49-F238E27FC236}">
                <a16:creationId xmlns:a16="http://schemas.microsoft.com/office/drawing/2014/main" id="{A8F12EFD-BA95-48C4-B4C6-9B8DF25FBEB8}"/>
              </a:ext>
            </a:extLst>
          </p:cNvPr>
          <p:cNvSpPr txBox="1"/>
          <p:nvPr/>
        </p:nvSpPr>
        <p:spPr>
          <a:xfrm>
            <a:off x="4019069" y="1683311"/>
            <a:ext cx="3660889" cy="646331"/>
          </a:xfrm>
          <a:prstGeom prst="rect">
            <a:avLst/>
          </a:prstGeom>
          <a:noFill/>
          <a:ln>
            <a:solidFill>
              <a:schemeClr val="tx1"/>
            </a:solidFill>
          </a:ln>
        </p:spPr>
        <p:txBody>
          <a:bodyPr wrap="square">
            <a:spAutoFit/>
          </a:bodyPr>
          <a:lstStyle/>
          <a:p>
            <a:r>
              <a:rPr kumimoji="1" lang="ja-JP" altLang="en-US" sz="1800" dirty="0"/>
              <a:t>対象物に光源を照射し、</a:t>
            </a:r>
            <a:r>
              <a:rPr kumimoji="1" lang="en-US" altLang="ja-JP" sz="1800" dirty="0"/>
              <a:t>TOF</a:t>
            </a:r>
            <a:r>
              <a:rPr kumimoji="1" lang="ja-JP" altLang="en-US" sz="1800" dirty="0"/>
              <a:t>、散乱等の光学的現象を計測できる</a:t>
            </a:r>
          </a:p>
        </p:txBody>
      </p:sp>
      <p:sp>
        <p:nvSpPr>
          <p:cNvPr id="8" name="テキスト ボックス 7">
            <a:extLst>
              <a:ext uri="{FF2B5EF4-FFF2-40B4-BE49-F238E27FC236}">
                <a16:creationId xmlns:a16="http://schemas.microsoft.com/office/drawing/2014/main" id="{2870167E-7351-4089-9C5F-F8BA7E600F19}"/>
              </a:ext>
            </a:extLst>
          </p:cNvPr>
          <p:cNvSpPr txBox="1"/>
          <p:nvPr/>
        </p:nvSpPr>
        <p:spPr>
          <a:xfrm>
            <a:off x="601493" y="1827289"/>
            <a:ext cx="3019493" cy="369332"/>
          </a:xfrm>
          <a:prstGeom prst="rect">
            <a:avLst/>
          </a:prstGeom>
          <a:noFill/>
          <a:ln>
            <a:solidFill>
              <a:schemeClr val="tx1"/>
            </a:solidFill>
          </a:ln>
        </p:spPr>
        <p:txBody>
          <a:bodyPr wrap="square" rtlCol="0">
            <a:spAutoFit/>
          </a:bodyPr>
          <a:lstStyle/>
          <a:p>
            <a:pPr algn="ctr"/>
            <a:r>
              <a:rPr kumimoji="1" lang="ja-JP" altLang="en-US" dirty="0"/>
              <a:t>技術の機能</a:t>
            </a:r>
          </a:p>
        </p:txBody>
      </p:sp>
      <p:sp>
        <p:nvSpPr>
          <p:cNvPr id="9" name="矢印: 下 8">
            <a:extLst>
              <a:ext uri="{FF2B5EF4-FFF2-40B4-BE49-F238E27FC236}">
                <a16:creationId xmlns:a16="http://schemas.microsoft.com/office/drawing/2014/main" id="{CE1C86FE-7210-4BE9-83F4-363B6057630C}"/>
              </a:ext>
            </a:extLst>
          </p:cNvPr>
          <p:cNvSpPr/>
          <p:nvPr/>
        </p:nvSpPr>
        <p:spPr>
          <a:xfrm>
            <a:off x="1535629" y="253269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92848E5E-AA50-4F3D-AE38-F903C5F2492B}"/>
              </a:ext>
            </a:extLst>
          </p:cNvPr>
          <p:cNvSpPr txBox="1"/>
          <p:nvPr/>
        </p:nvSpPr>
        <p:spPr>
          <a:xfrm>
            <a:off x="429101" y="3142022"/>
            <a:ext cx="3381192" cy="369332"/>
          </a:xfrm>
          <a:prstGeom prst="rect">
            <a:avLst/>
          </a:prstGeom>
          <a:noFill/>
          <a:ln>
            <a:solidFill>
              <a:schemeClr val="tx1"/>
            </a:solidFill>
          </a:ln>
        </p:spPr>
        <p:txBody>
          <a:bodyPr wrap="square" rtlCol="0">
            <a:spAutoFit/>
          </a:bodyPr>
          <a:lstStyle/>
          <a:p>
            <a:pPr algn="ctr"/>
            <a:r>
              <a:rPr lang="ja-JP" altLang="en-US" dirty="0"/>
              <a:t>機能の類義語・同義語の抽出</a:t>
            </a:r>
            <a:endParaRPr kumimoji="1" lang="ja-JP" altLang="en-US" dirty="0"/>
          </a:p>
        </p:txBody>
      </p:sp>
      <p:sp>
        <p:nvSpPr>
          <p:cNvPr id="12" name="テキスト ボックス 11">
            <a:extLst>
              <a:ext uri="{FF2B5EF4-FFF2-40B4-BE49-F238E27FC236}">
                <a16:creationId xmlns:a16="http://schemas.microsoft.com/office/drawing/2014/main" id="{2452B745-0160-4E7A-A4B6-08E93BAFEFB9}"/>
              </a:ext>
            </a:extLst>
          </p:cNvPr>
          <p:cNvSpPr txBox="1"/>
          <p:nvPr/>
        </p:nvSpPr>
        <p:spPr>
          <a:xfrm>
            <a:off x="2119697" y="2542132"/>
            <a:ext cx="1107996" cy="369332"/>
          </a:xfrm>
          <a:prstGeom prst="rect">
            <a:avLst/>
          </a:prstGeom>
          <a:noFill/>
        </p:spPr>
        <p:txBody>
          <a:bodyPr wrap="none" rtlCol="0">
            <a:spAutoFit/>
          </a:bodyPr>
          <a:lstStyle/>
          <a:p>
            <a:r>
              <a:rPr kumimoji="1" lang="ja-JP" altLang="en-US" dirty="0"/>
              <a:t>といえば</a:t>
            </a:r>
          </a:p>
        </p:txBody>
      </p:sp>
      <p:sp>
        <p:nvSpPr>
          <p:cNvPr id="14" name="矢印: 下 13">
            <a:extLst>
              <a:ext uri="{FF2B5EF4-FFF2-40B4-BE49-F238E27FC236}">
                <a16:creationId xmlns:a16="http://schemas.microsoft.com/office/drawing/2014/main" id="{2BEFD173-6048-4CDF-B8A4-17825F57540A}"/>
              </a:ext>
            </a:extLst>
          </p:cNvPr>
          <p:cNvSpPr/>
          <p:nvPr/>
        </p:nvSpPr>
        <p:spPr>
          <a:xfrm>
            <a:off x="4979403" y="253269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87BBDF4B-9F20-49F8-B2D4-65B334EA77D5}"/>
              </a:ext>
            </a:extLst>
          </p:cNvPr>
          <p:cNvSpPr txBox="1"/>
          <p:nvPr/>
        </p:nvSpPr>
        <p:spPr>
          <a:xfrm>
            <a:off x="5563471" y="2542132"/>
            <a:ext cx="1107996" cy="369332"/>
          </a:xfrm>
          <a:prstGeom prst="rect">
            <a:avLst/>
          </a:prstGeom>
          <a:noFill/>
        </p:spPr>
        <p:txBody>
          <a:bodyPr wrap="none" rtlCol="0">
            <a:spAutoFit/>
          </a:bodyPr>
          <a:lstStyle/>
          <a:p>
            <a:r>
              <a:rPr kumimoji="1" lang="ja-JP" altLang="en-US" dirty="0"/>
              <a:t>といえば</a:t>
            </a:r>
          </a:p>
        </p:txBody>
      </p:sp>
      <p:sp>
        <p:nvSpPr>
          <p:cNvPr id="20" name="テキスト ボックス 19">
            <a:extLst>
              <a:ext uri="{FF2B5EF4-FFF2-40B4-BE49-F238E27FC236}">
                <a16:creationId xmlns:a16="http://schemas.microsoft.com/office/drawing/2014/main" id="{DB2FD634-AB5D-4307-96D8-C4DD1058E6EA}"/>
              </a:ext>
            </a:extLst>
          </p:cNvPr>
          <p:cNvSpPr txBox="1"/>
          <p:nvPr/>
        </p:nvSpPr>
        <p:spPr>
          <a:xfrm>
            <a:off x="564586" y="4254721"/>
            <a:ext cx="3019493" cy="369332"/>
          </a:xfrm>
          <a:prstGeom prst="rect">
            <a:avLst/>
          </a:prstGeom>
          <a:noFill/>
          <a:ln>
            <a:solidFill>
              <a:schemeClr val="tx1"/>
            </a:solidFill>
          </a:ln>
        </p:spPr>
        <p:txBody>
          <a:bodyPr wrap="square" rtlCol="0">
            <a:spAutoFit/>
          </a:bodyPr>
          <a:lstStyle/>
          <a:p>
            <a:pPr algn="ctr"/>
            <a:r>
              <a:rPr lang="ja-JP" altLang="en-US" dirty="0"/>
              <a:t>検索（特許、学会）</a:t>
            </a:r>
            <a:endParaRPr kumimoji="1" lang="ja-JP" altLang="en-US" dirty="0"/>
          </a:p>
        </p:txBody>
      </p:sp>
      <p:sp>
        <p:nvSpPr>
          <p:cNvPr id="22" name="矢印: 下 21">
            <a:extLst>
              <a:ext uri="{FF2B5EF4-FFF2-40B4-BE49-F238E27FC236}">
                <a16:creationId xmlns:a16="http://schemas.microsoft.com/office/drawing/2014/main" id="{DF746CB5-0751-4184-B925-848CD95D46C3}"/>
              </a:ext>
            </a:extLst>
          </p:cNvPr>
          <p:cNvSpPr/>
          <p:nvPr/>
        </p:nvSpPr>
        <p:spPr>
          <a:xfrm>
            <a:off x="1525034" y="4881186"/>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4E1DC7A-C55A-4AD8-BA68-E97F02BA5899}"/>
              </a:ext>
            </a:extLst>
          </p:cNvPr>
          <p:cNvSpPr txBox="1"/>
          <p:nvPr/>
        </p:nvSpPr>
        <p:spPr>
          <a:xfrm>
            <a:off x="418506" y="5483937"/>
            <a:ext cx="3381192" cy="369332"/>
          </a:xfrm>
          <a:prstGeom prst="rect">
            <a:avLst/>
          </a:prstGeom>
          <a:noFill/>
          <a:ln>
            <a:solidFill>
              <a:schemeClr val="tx1"/>
            </a:solidFill>
          </a:ln>
        </p:spPr>
        <p:txBody>
          <a:bodyPr wrap="square" rtlCol="0">
            <a:spAutoFit/>
          </a:bodyPr>
          <a:lstStyle/>
          <a:p>
            <a:pPr algn="ctr"/>
            <a:r>
              <a:rPr kumimoji="1" lang="ja-JP" altLang="en-US" dirty="0"/>
              <a:t>新しい用途が出てくる</a:t>
            </a:r>
          </a:p>
        </p:txBody>
      </p:sp>
      <p:sp>
        <p:nvSpPr>
          <p:cNvPr id="28" name="矢印: 下 27">
            <a:extLst>
              <a:ext uri="{FF2B5EF4-FFF2-40B4-BE49-F238E27FC236}">
                <a16:creationId xmlns:a16="http://schemas.microsoft.com/office/drawing/2014/main" id="{204E9C9F-56CA-456C-94A6-C0DE2705C001}"/>
              </a:ext>
            </a:extLst>
          </p:cNvPr>
          <p:cNvSpPr/>
          <p:nvPr/>
        </p:nvSpPr>
        <p:spPr>
          <a:xfrm>
            <a:off x="1535629" y="368421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 name="テキスト ボックス 31">
            <a:extLst>
              <a:ext uri="{FF2B5EF4-FFF2-40B4-BE49-F238E27FC236}">
                <a16:creationId xmlns:a16="http://schemas.microsoft.com/office/drawing/2014/main" id="{4AF597CD-050F-4289-A4BF-80C8DA76787B}"/>
              </a:ext>
            </a:extLst>
          </p:cNvPr>
          <p:cNvSpPr txBox="1"/>
          <p:nvPr/>
        </p:nvSpPr>
        <p:spPr>
          <a:xfrm>
            <a:off x="4019069" y="5494968"/>
            <a:ext cx="3660889" cy="369332"/>
          </a:xfrm>
          <a:prstGeom prst="rect">
            <a:avLst/>
          </a:prstGeom>
          <a:noFill/>
          <a:ln>
            <a:solidFill>
              <a:schemeClr val="tx1"/>
            </a:solidFill>
          </a:ln>
        </p:spPr>
        <p:txBody>
          <a:bodyPr wrap="square" rtlCol="0">
            <a:spAutoFit/>
          </a:bodyPr>
          <a:lstStyle/>
          <a:p>
            <a:pPr algn="ctr"/>
            <a:r>
              <a:rPr lang="ja-JP" altLang="en-US" dirty="0"/>
              <a:t>気象用</a:t>
            </a:r>
            <a:r>
              <a:rPr lang="en-US" altLang="ja-JP" dirty="0"/>
              <a:t>LiDAR</a:t>
            </a:r>
            <a:endParaRPr kumimoji="1" lang="ja-JP" altLang="en-US" dirty="0"/>
          </a:p>
        </p:txBody>
      </p:sp>
      <p:sp>
        <p:nvSpPr>
          <p:cNvPr id="34" name="矢印: 下 33">
            <a:extLst>
              <a:ext uri="{FF2B5EF4-FFF2-40B4-BE49-F238E27FC236}">
                <a16:creationId xmlns:a16="http://schemas.microsoft.com/office/drawing/2014/main" id="{47E39BD6-D7C3-4689-BD53-61076169D0C9}"/>
              </a:ext>
            </a:extLst>
          </p:cNvPr>
          <p:cNvSpPr/>
          <p:nvPr/>
        </p:nvSpPr>
        <p:spPr>
          <a:xfrm>
            <a:off x="4991149" y="4922585"/>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8" name="矢印: 下 37">
            <a:extLst>
              <a:ext uri="{FF2B5EF4-FFF2-40B4-BE49-F238E27FC236}">
                <a16:creationId xmlns:a16="http://schemas.microsoft.com/office/drawing/2014/main" id="{DF1CE9F5-1CB2-4222-AC52-0B7956D5FEBE}"/>
              </a:ext>
            </a:extLst>
          </p:cNvPr>
          <p:cNvSpPr/>
          <p:nvPr/>
        </p:nvSpPr>
        <p:spPr>
          <a:xfrm>
            <a:off x="4991149" y="367797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0" name="楕円 39">
            <a:extLst>
              <a:ext uri="{FF2B5EF4-FFF2-40B4-BE49-F238E27FC236}">
                <a16:creationId xmlns:a16="http://schemas.microsoft.com/office/drawing/2014/main" id="{06DFE674-273A-4D66-9B10-3516B5DF2291}"/>
              </a:ext>
            </a:extLst>
          </p:cNvPr>
          <p:cNvSpPr/>
          <p:nvPr/>
        </p:nvSpPr>
        <p:spPr>
          <a:xfrm>
            <a:off x="7309546" y="5421284"/>
            <a:ext cx="2311757" cy="92333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600" dirty="0"/>
          </a:p>
        </p:txBody>
      </p:sp>
      <p:sp>
        <p:nvSpPr>
          <p:cNvPr id="42" name="テキスト ボックス 41">
            <a:extLst>
              <a:ext uri="{FF2B5EF4-FFF2-40B4-BE49-F238E27FC236}">
                <a16:creationId xmlns:a16="http://schemas.microsoft.com/office/drawing/2014/main" id="{84BA6572-C9AE-4919-BE72-64905101DC15}"/>
              </a:ext>
            </a:extLst>
          </p:cNvPr>
          <p:cNvSpPr txBox="1"/>
          <p:nvPr/>
        </p:nvSpPr>
        <p:spPr>
          <a:xfrm>
            <a:off x="7166267" y="5528793"/>
            <a:ext cx="2598313" cy="646331"/>
          </a:xfrm>
          <a:prstGeom prst="rect">
            <a:avLst/>
          </a:prstGeom>
          <a:noFill/>
        </p:spPr>
        <p:txBody>
          <a:bodyPr wrap="square">
            <a:spAutoFit/>
          </a:bodyPr>
          <a:lstStyle/>
          <a:p>
            <a:pPr algn="ctr"/>
            <a:r>
              <a:rPr kumimoji="1" lang="ja-JP" altLang="en-US" dirty="0"/>
              <a:t>用途開発</a:t>
            </a:r>
            <a:r>
              <a:rPr kumimoji="1" lang="ja-JP" altLang="en-US" sz="1800" dirty="0"/>
              <a:t>テーマ</a:t>
            </a:r>
            <a:endParaRPr kumimoji="1" lang="en-US" altLang="ja-JP" sz="1800" dirty="0"/>
          </a:p>
          <a:p>
            <a:pPr algn="ctr"/>
            <a:r>
              <a:rPr lang="ja-JP" altLang="en-US" dirty="0"/>
              <a:t>気象用</a:t>
            </a:r>
            <a:r>
              <a:rPr lang="en-US" altLang="ja-JP" dirty="0"/>
              <a:t>LiDAR</a:t>
            </a:r>
            <a:endParaRPr kumimoji="1" lang="ja-JP" altLang="en-US" sz="1800" dirty="0"/>
          </a:p>
        </p:txBody>
      </p:sp>
      <p:sp>
        <p:nvSpPr>
          <p:cNvPr id="6" name="テキスト ボックス 5">
            <a:extLst>
              <a:ext uri="{FF2B5EF4-FFF2-40B4-BE49-F238E27FC236}">
                <a16:creationId xmlns:a16="http://schemas.microsoft.com/office/drawing/2014/main" id="{572F9C23-2B86-4FB6-97F3-7CCA6370F68C}"/>
              </a:ext>
            </a:extLst>
          </p:cNvPr>
          <p:cNvSpPr txBox="1"/>
          <p:nvPr/>
        </p:nvSpPr>
        <p:spPr>
          <a:xfrm>
            <a:off x="1438253" y="1209857"/>
            <a:ext cx="877163" cy="369332"/>
          </a:xfrm>
          <a:prstGeom prst="rect">
            <a:avLst/>
          </a:prstGeom>
          <a:noFill/>
        </p:spPr>
        <p:txBody>
          <a:bodyPr wrap="none" rtlCol="0">
            <a:spAutoFit/>
          </a:bodyPr>
          <a:lstStyle/>
          <a:p>
            <a:r>
              <a:rPr kumimoji="1" lang="ja-JP" altLang="en-US" u="sng" dirty="0"/>
              <a:t>方法論</a:t>
            </a:r>
          </a:p>
        </p:txBody>
      </p:sp>
      <p:sp>
        <p:nvSpPr>
          <p:cNvPr id="10" name="テキスト ボックス 9">
            <a:extLst>
              <a:ext uri="{FF2B5EF4-FFF2-40B4-BE49-F238E27FC236}">
                <a16:creationId xmlns:a16="http://schemas.microsoft.com/office/drawing/2014/main" id="{0E9163DD-0349-4FD3-8BFD-662AFC1A711C}"/>
              </a:ext>
            </a:extLst>
          </p:cNvPr>
          <p:cNvSpPr txBox="1"/>
          <p:nvPr/>
        </p:nvSpPr>
        <p:spPr>
          <a:xfrm>
            <a:off x="5124889" y="1215677"/>
            <a:ext cx="877163" cy="369332"/>
          </a:xfrm>
          <a:prstGeom prst="rect">
            <a:avLst/>
          </a:prstGeom>
          <a:noFill/>
        </p:spPr>
        <p:txBody>
          <a:bodyPr wrap="none" rtlCol="0">
            <a:spAutoFit/>
          </a:bodyPr>
          <a:lstStyle/>
          <a:p>
            <a:r>
              <a:rPr lang="ja-JP" altLang="en-US" u="sng" dirty="0"/>
              <a:t>具体例</a:t>
            </a:r>
            <a:endParaRPr kumimoji="1" lang="ja-JP" altLang="en-US" u="sng" dirty="0"/>
          </a:p>
        </p:txBody>
      </p:sp>
      <p:sp>
        <p:nvSpPr>
          <p:cNvPr id="13" name="雲 12">
            <a:extLst>
              <a:ext uri="{FF2B5EF4-FFF2-40B4-BE49-F238E27FC236}">
                <a16:creationId xmlns:a16="http://schemas.microsoft.com/office/drawing/2014/main" id="{087B3FDE-58F4-42DA-AB6C-B4384545614A}"/>
              </a:ext>
            </a:extLst>
          </p:cNvPr>
          <p:cNvSpPr/>
          <p:nvPr/>
        </p:nvSpPr>
        <p:spPr>
          <a:xfrm>
            <a:off x="8187955" y="2802670"/>
            <a:ext cx="1299224" cy="833895"/>
          </a:xfrm>
          <a:prstGeom prst="cloud">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8A97CE12-17BD-4D4C-B9DE-345A708C591E}"/>
              </a:ext>
            </a:extLst>
          </p:cNvPr>
          <p:cNvSpPr/>
          <p:nvPr/>
        </p:nvSpPr>
        <p:spPr>
          <a:xfrm>
            <a:off x="8187955" y="4436764"/>
            <a:ext cx="1299224" cy="697914"/>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59B2DE99-FA21-4015-98AD-45A238C86F74}"/>
              </a:ext>
            </a:extLst>
          </p:cNvPr>
          <p:cNvSpPr txBox="1"/>
          <p:nvPr/>
        </p:nvSpPr>
        <p:spPr>
          <a:xfrm>
            <a:off x="8860276" y="3705141"/>
            <a:ext cx="461665" cy="656590"/>
          </a:xfrm>
          <a:prstGeom prst="rect">
            <a:avLst/>
          </a:prstGeom>
          <a:noFill/>
        </p:spPr>
        <p:txBody>
          <a:bodyPr vert="eaVert" wrap="none" rtlCol="0">
            <a:spAutoFit/>
          </a:bodyPr>
          <a:lstStyle/>
          <a:p>
            <a:r>
              <a:rPr kumimoji="1" lang="ja-JP" altLang="en-US" sz="1200" dirty="0"/>
              <a:t>）</a:t>
            </a:r>
            <a:r>
              <a:rPr kumimoji="1" lang="ja-JP" altLang="en-US" sz="1400" dirty="0"/>
              <a:t>）</a:t>
            </a:r>
            <a:r>
              <a:rPr kumimoji="1" lang="ja-JP" altLang="en-US" dirty="0"/>
              <a:t>）</a:t>
            </a:r>
          </a:p>
        </p:txBody>
      </p:sp>
      <p:sp>
        <p:nvSpPr>
          <p:cNvPr id="23" name="テキスト ボックス 22">
            <a:extLst>
              <a:ext uri="{FF2B5EF4-FFF2-40B4-BE49-F238E27FC236}">
                <a16:creationId xmlns:a16="http://schemas.microsoft.com/office/drawing/2014/main" id="{7D53B133-165A-44C2-88CC-67465B6A8BF0}"/>
              </a:ext>
            </a:extLst>
          </p:cNvPr>
          <p:cNvSpPr txBox="1"/>
          <p:nvPr/>
        </p:nvSpPr>
        <p:spPr>
          <a:xfrm>
            <a:off x="8388011" y="3552912"/>
            <a:ext cx="461665" cy="656590"/>
          </a:xfrm>
          <a:prstGeom prst="rect">
            <a:avLst/>
          </a:prstGeom>
          <a:noFill/>
        </p:spPr>
        <p:txBody>
          <a:bodyPr vert="eaVert" wrap="none" rtlCol="0">
            <a:spAutoFit/>
          </a:bodyPr>
          <a:lstStyle/>
          <a:p>
            <a:r>
              <a:rPr lang="ja-JP" altLang="en-US" dirty="0"/>
              <a:t>（</a:t>
            </a:r>
            <a:r>
              <a:rPr lang="ja-JP" altLang="en-US" sz="1400" dirty="0"/>
              <a:t>（</a:t>
            </a:r>
            <a:r>
              <a:rPr lang="ja-JP" altLang="en-US" sz="1200" dirty="0"/>
              <a:t>（</a:t>
            </a:r>
            <a:endParaRPr kumimoji="1" lang="ja-JP" altLang="en-US" dirty="0"/>
          </a:p>
        </p:txBody>
      </p:sp>
      <p:sp>
        <p:nvSpPr>
          <p:cNvPr id="26" name="テキスト ボックス 25">
            <a:extLst>
              <a:ext uri="{FF2B5EF4-FFF2-40B4-BE49-F238E27FC236}">
                <a16:creationId xmlns:a16="http://schemas.microsoft.com/office/drawing/2014/main" id="{8707849F-BE61-47B4-A55C-C1EB2729699F}"/>
              </a:ext>
            </a:extLst>
          </p:cNvPr>
          <p:cNvSpPr txBox="1"/>
          <p:nvPr/>
        </p:nvSpPr>
        <p:spPr>
          <a:xfrm>
            <a:off x="8417062" y="4436764"/>
            <a:ext cx="369332" cy="553998"/>
          </a:xfrm>
          <a:prstGeom prst="rect">
            <a:avLst/>
          </a:prstGeom>
          <a:solidFill>
            <a:schemeClr val="bg1"/>
          </a:solidFill>
        </p:spPr>
        <p:txBody>
          <a:bodyPr vert="eaVert" wrap="none" rtlCol="0">
            <a:spAutoFit/>
          </a:bodyPr>
          <a:lstStyle/>
          <a:p>
            <a:r>
              <a:rPr kumimoji="1" lang="ja-JP" altLang="en-US" sz="1200" dirty="0"/>
              <a:t>発振系</a:t>
            </a:r>
          </a:p>
        </p:txBody>
      </p:sp>
      <p:sp>
        <p:nvSpPr>
          <p:cNvPr id="27" name="テキスト ボックス 26">
            <a:extLst>
              <a:ext uri="{FF2B5EF4-FFF2-40B4-BE49-F238E27FC236}">
                <a16:creationId xmlns:a16="http://schemas.microsoft.com/office/drawing/2014/main" id="{1055AA73-1D0B-4A3F-B405-A390DD11157A}"/>
              </a:ext>
            </a:extLst>
          </p:cNvPr>
          <p:cNvSpPr txBox="1"/>
          <p:nvPr/>
        </p:nvSpPr>
        <p:spPr>
          <a:xfrm>
            <a:off x="8934529" y="4436764"/>
            <a:ext cx="369332" cy="553998"/>
          </a:xfrm>
          <a:prstGeom prst="rect">
            <a:avLst/>
          </a:prstGeom>
          <a:solidFill>
            <a:schemeClr val="bg1"/>
          </a:solidFill>
        </p:spPr>
        <p:txBody>
          <a:bodyPr vert="eaVert" wrap="none" rtlCol="0">
            <a:spAutoFit/>
          </a:bodyPr>
          <a:lstStyle/>
          <a:p>
            <a:r>
              <a:rPr kumimoji="1" lang="ja-JP" altLang="en-US" sz="1200" dirty="0"/>
              <a:t>検出系</a:t>
            </a:r>
          </a:p>
        </p:txBody>
      </p:sp>
      <p:pic>
        <p:nvPicPr>
          <p:cNvPr id="19" name="図 18">
            <a:extLst>
              <a:ext uri="{FF2B5EF4-FFF2-40B4-BE49-F238E27FC236}">
                <a16:creationId xmlns:a16="http://schemas.microsoft.com/office/drawing/2014/main" id="{AC124B9C-E522-4D10-A7A5-AF4DA5E1D0E4}"/>
              </a:ext>
            </a:extLst>
          </p:cNvPr>
          <p:cNvPicPr>
            <a:picLocks noChangeAspect="1"/>
          </p:cNvPicPr>
          <p:nvPr/>
        </p:nvPicPr>
        <p:blipFill>
          <a:blip r:embed="rId2"/>
          <a:stretch>
            <a:fillRect/>
          </a:stretch>
        </p:blipFill>
        <p:spPr>
          <a:xfrm>
            <a:off x="6404104" y="981007"/>
            <a:ext cx="3019494" cy="654366"/>
          </a:xfrm>
          <a:prstGeom prst="rect">
            <a:avLst/>
          </a:prstGeom>
        </p:spPr>
      </p:pic>
    </p:spTree>
    <p:extLst>
      <p:ext uri="{BB962C8B-B14F-4D97-AF65-F5344CB8AC3E}">
        <p14:creationId xmlns:p14="http://schemas.microsoft.com/office/powerpoint/2010/main" val="2110107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D3B347-4537-492E-812B-46E9BC11A452}"/>
              </a:ext>
            </a:extLst>
          </p:cNvPr>
          <p:cNvSpPr>
            <a:spLocks noGrp="1"/>
          </p:cNvSpPr>
          <p:nvPr>
            <p:ph type="title"/>
          </p:nvPr>
        </p:nvSpPr>
        <p:spPr/>
        <p:txBody>
          <a:bodyPr/>
          <a:lstStyle/>
          <a:p>
            <a:r>
              <a:rPr kumimoji="1" lang="ja-JP" altLang="en-US" dirty="0"/>
              <a:t>全体の流れ</a:t>
            </a:r>
          </a:p>
        </p:txBody>
      </p:sp>
      <p:sp>
        <p:nvSpPr>
          <p:cNvPr id="3" name="フッター プレースホルダー 2">
            <a:extLst>
              <a:ext uri="{FF2B5EF4-FFF2-40B4-BE49-F238E27FC236}">
                <a16:creationId xmlns:a16="http://schemas.microsoft.com/office/drawing/2014/main" id="{9DC4B1E4-DD4B-43FD-A259-DE774744E67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63AEB214-C19B-4761-8E39-9A8E2ED3489F}"/>
              </a:ext>
            </a:extLst>
          </p:cNvPr>
          <p:cNvSpPr>
            <a:spLocks noGrp="1"/>
          </p:cNvSpPr>
          <p:nvPr>
            <p:ph type="sldNum" sz="quarter" idx="12"/>
          </p:nvPr>
        </p:nvSpPr>
        <p:spPr/>
        <p:txBody>
          <a:bodyPr/>
          <a:lstStyle/>
          <a:p>
            <a:fld id="{F48F7E16-ADB4-B142-B332-263287BED0B0}" type="slidenum">
              <a:rPr lang="ja-JP" altLang="en-US" smtClean="0"/>
              <a:pPr/>
              <a:t>6</a:t>
            </a:fld>
            <a:endParaRPr lang="ja-JP" altLang="en-US" dirty="0"/>
          </a:p>
        </p:txBody>
      </p:sp>
      <p:graphicFrame>
        <p:nvGraphicFramePr>
          <p:cNvPr id="5" name="表 5">
            <a:extLst>
              <a:ext uri="{FF2B5EF4-FFF2-40B4-BE49-F238E27FC236}">
                <a16:creationId xmlns:a16="http://schemas.microsoft.com/office/drawing/2014/main" id="{B206C20D-432A-4347-8F23-C45EE65C32E8}"/>
              </a:ext>
            </a:extLst>
          </p:cNvPr>
          <p:cNvGraphicFramePr>
            <a:graphicFrameLocks noGrp="1"/>
          </p:cNvGraphicFramePr>
          <p:nvPr>
            <p:extLst>
              <p:ext uri="{D42A27DB-BD31-4B8C-83A1-F6EECF244321}">
                <p14:modId xmlns:p14="http://schemas.microsoft.com/office/powerpoint/2010/main" val="2470866975"/>
              </p:ext>
            </p:extLst>
          </p:nvPr>
        </p:nvGraphicFramePr>
        <p:xfrm>
          <a:off x="1759226" y="1835206"/>
          <a:ext cx="7056783" cy="4754880"/>
        </p:xfrm>
        <a:graphic>
          <a:graphicData uri="http://schemas.openxmlformats.org/drawingml/2006/table">
            <a:tbl>
              <a:tblPr firstRow="1" bandRow="1">
                <a:tableStyleId>{2D5ABB26-0587-4C30-8999-92F81FD0307C}</a:tableStyleId>
              </a:tblPr>
              <a:tblGrid>
                <a:gridCol w="7056783">
                  <a:extLst>
                    <a:ext uri="{9D8B030D-6E8A-4147-A177-3AD203B41FA5}">
                      <a16:colId xmlns:a16="http://schemas.microsoft.com/office/drawing/2014/main" val="2551348515"/>
                    </a:ext>
                  </a:extLst>
                </a:gridCol>
              </a:tblGrid>
              <a:tr h="370840">
                <a:tc>
                  <a:txBody>
                    <a:bodyPr/>
                    <a:lstStyle/>
                    <a:p>
                      <a:endParaRPr kumimoji="1" lang="ja-JP" altLang="en-US" sz="2400" b="1"/>
                    </a:p>
                  </a:txBody>
                  <a:tcPr/>
                </a:tc>
                <a:extLst>
                  <a:ext uri="{0D108BD9-81ED-4DB2-BD59-A6C34878D82A}">
                    <a16:rowId xmlns:a16="http://schemas.microsoft.com/office/drawing/2014/main" val="1478705010"/>
                  </a:ext>
                </a:extLst>
              </a:tr>
              <a:tr h="370840">
                <a:tc>
                  <a:txBody>
                    <a:bodyPr/>
                    <a:lstStyle/>
                    <a:p>
                      <a:r>
                        <a:rPr kumimoji="1" lang="ja-JP" altLang="en-US" sz="2400" b="1" dirty="0"/>
                        <a:t>１．共出語</a:t>
                      </a:r>
                      <a:r>
                        <a:rPr kumimoji="1" lang="ja-JP" altLang="en-US" sz="2400" b="1"/>
                        <a:t>の探索</a:t>
                      </a:r>
                      <a:endParaRPr kumimoji="1" lang="en-US" altLang="ja-JP" sz="2400" b="1" dirty="0"/>
                    </a:p>
                    <a:p>
                      <a:endParaRPr kumimoji="1" lang="ja-JP" altLang="en-US" sz="2400" b="1" dirty="0"/>
                    </a:p>
                  </a:txBody>
                  <a:tcPr/>
                </a:tc>
                <a:extLst>
                  <a:ext uri="{0D108BD9-81ED-4DB2-BD59-A6C34878D82A}">
                    <a16:rowId xmlns:a16="http://schemas.microsoft.com/office/drawing/2014/main" val="503788513"/>
                  </a:ext>
                </a:extLst>
              </a:tr>
              <a:tr h="370840">
                <a:tc>
                  <a:txBody>
                    <a:bodyPr/>
                    <a:lstStyle/>
                    <a:p>
                      <a:r>
                        <a:rPr kumimoji="1" lang="ja-JP" altLang="en-US" sz="2400" b="1" dirty="0"/>
                        <a:t>２．特許文献の探索</a:t>
                      </a:r>
                    </a:p>
                  </a:txBody>
                  <a:tcPr/>
                </a:tc>
                <a:extLst>
                  <a:ext uri="{0D108BD9-81ED-4DB2-BD59-A6C34878D82A}">
                    <a16:rowId xmlns:a16="http://schemas.microsoft.com/office/drawing/2014/main" val="4181497731"/>
                  </a:ext>
                </a:extLst>
              </a:tr>
              <a:tr h="370840">
                <a:tc>
                  <a:txBody>
                    <a:bodyPr/>
                    <a:lstStyle/>
                    <a:p>
                      <a:endParaRPr kumimoji="1" lang="en-US" altLang="ja-JP" sz="2400" b="1" dirty="0"/>
                    </a:p>
                    <a:p>
                      <a:r>
                        <a:rPr kumimoji="1" lang="ja-JP" altLang="en-US" sz="2400" b="1"/>
                        <a:t>３</a:t>
                      </a:r>
                      <a:r>
                        <a:rPr kumimoji="1" lang="ja-JP" altLang="en-US" sz="2400" b="1" dirty="0"/>
                        <a:t>．非特許文献の探索</a:t>
                      </a:r>
                    </a:p>
                  </a:txBody>
                  <a:tcPr/>
                </a:tc>
                <a:extLst>
                  <a:ext uri="{0D108BD9-81ED-4DB2-BD59-A6C34878D82A}">
                    <a16:rowId xmlns:a16="http://schemas.microsoft.com/office/drawing/2014/main" val="4209958601"/>
                  </a:ext>
                </a:extLst>
              </a:tr>
              <a:tr h="370840">
                <a:tc>
                  <a:txBody>
                    <a:bodyPr/>
                    <a:lstStyle/>
                    <a:p>
                      <a:endParaRPr kumimoji="1" lang="en-US" altLang="ja-JP" sz="2400" b="1" dirty="0"/>
                    </a:p>
                    <a:p>
                      <a:r>
                        <a:rPr kumimoji="1" lang="ja-JP" altLang="en-US" sz="2400" b="1"/>
                        <a:t>４</a:t>
                      </a:r>
                      <a:r>
                        <a:rPr kumimoji="1" lang="ja-JP" altLang="en-US" sz="2400" b="1" dirty="0"/>
                        <a:t>．読み込みとアプリケーションのリスト化</a:t>
                      </a:r>
                    </a:p>
                  </a:txBody>
                  <a:tcPr/>
                </a:tc>
                <a:extLst>
                  <a:ext uri="{0D108BD9-81ED-4DB2-BD59-A6C34878D82A}">
                    <a16:rowId xmlns:a16="http://schemas.microsoft.com/office/drawing/2014/main" val="3222663735"/>
                  </a:ext>
                </a:extLst>
              </a:tr>
              <a:tr h="370840">
                <a:tc>
                  <a:txBody>
                    <a:bodyPr/>
                    <a:lstStyle/>
                    <a:p>
                      <a:endParaRPr kumimoji="1" lang="ja-JP" altLang="en-US" sz="2400" b="1" dirty="0"/>
                    </a:p>
                  </a:txBody>
                  <a:tcPr/>
                </a:tc>
                <a:extLst>
                  <a:ext uri="{0D108BD9-81ED-4DB2-BD59-A6C34878D82A}">
                    <a16:rowId xmlns:a16="http://schemas.microsoft.com/office/drawing/2014/main" val="1181888843"/>
                  </a:ext>
                </a:extLst>
              </a:tr>
              <a:tr h="370840">
                <a:tc>
                  <a:txBody>
                    <a:bodyPr/>
                    <a:lstStyle/>
                    <a:p>
                      <a:endParaRPr kumimoji="1" lang="ja-JP" altLang="en-US" sz="2400" b="1" dirty="0"/>
                    </a:p>
                  </a:txBody>
                  <a:tcPr/>
                </a:tc>
                <a:extLst>
                  <a:ext uri="{0D108BD9-81ED-4DB2-BD59-A6C34878D82A}">
                    <a16:rowId xmlns:a16="http://schemas.microsoft.com/office/drawing/2014/main" val="1695723261"/>
                  </a:ext>
                </a:extLst>
              </a:tr>
              <a:tr h="370840">
                <a:tc>
                  <a:txBody>
                    <a:bodyPr/>
                    <a:lstStyle/>
                    <a:p>
                      <a:endParaRPr kumimoji="1" lang="ja-JP" altLang="en-US" sz="2400" b="1" dirty="0"/>
                    </a:p>
                  </a:txBody>
                  <a:tcPr/>
                </a:tc>
                <a:extLst>
                  <a:ext uri="{0D108BD9-81ED-4DB2-BD59-A6C34878D82A}">
                    <a16:rowId xmlns:a16="http://schemas.microsoft.com/office/drawing/2014/main" val="1741759396"/>
                  </a:ext>
                </a:extLst>
              </a:tr>
            </a:tbl>
          </a:graphicData>
        </a:graphic>
      </p:graphicFrame>
    </p:spTree>
    <p:extLst>
      <p:ext uri="{BB962C8B-B14F-4D97-AF65-F5344CB8AC3E}">
        <p14:creationId xmlns:p14="http://schemas.microsoft.com/office/powerpoint/2010/main" val="1550183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1058B79E-B6BA-4AB0-A14E-273B0542C855}"/>
              </a:ext>
            </a:extLst>
          </p:cNvPr>
          <p:cNvSpPr>
            <a:spLocks noGrp="1"/>
          </p:cNvSpPr>
          <p:nvPr>
            <p:ph type="title"/>
          </p:nvPr>
        </p:nvSpPr>
        <p:spPr/>
        <p:txBody>
          <a:bodyPr/>
          <a:lstStyle/>
          <a:p>
            <a:r>
              <a:rPr lang="ja-JP" altLang="en-US" dirty="0"/>
              <a:t>この資料で想定するケース</a:t>
            </a:r>
          </a:p>
        </p:txBody>
      </p:sp>
      <p:sp>
        <p:nvSpPr>
          <p:cNvPr id="4" name="フッター プレースホルダー 3">
            <a:extLst>
              <a:ext uri="{FF2B5EF4-FFF2-40B4-BE49-F238E27FC236}">
                <a16:creationId xmlns:a16="http://schemas.microsoft.com/office/drawing/2014/main" id="{9D6B2B5A-C4B4-46B1-AE60-2751CA261F0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65A6F95C-63C1-4CA8-8BA3-B85FD848DD0F}"/>
              </a:ext>
            </a:extLst>
          </p:cNvPr>
          <p:cNvSpPr>
            <a:spLocks noGrp="1"/>
          </p:cNvSpPr>
          <p:nvPr>
            <p:ph type="sldNum" sz="quarter" idx="12"/>
          </p:nvPr>
        </p:nvSpPr>
        <p:spPr/>
        <p:txBody>
          <a:bodyPr/>
          <a:lstStyle/>
          <a:p>
            <a:fld id="{F48F7E16-ADB4-B142-B332-263287BED0B0}" type="slidenum">
              <a:rPr lang="ja-JP" altLang="en-US" smtClean="0"/>
              <a:pPr/>
              <a:t>7</a:t>
            </a:fld>
            <a:endParaRPr lang="ja-JP" altLang="en-US"/>
          </a:p>
        </p:txBody>
      </p:sp>
      <p:sp>
        <p:nvSpPr>
          <p:cNvPr id="7" name="テキスト ボックス 6">
            <a:extLst>
              <a:ext uri="{FF2B5EF4-FFF2-40B4-BE49-F238E27FC236}">
                <a16:creationId xmlns:a16="http://schemas.microsoft.com/office/drawing/2014/main" id="{F725149D-918D-434D-911E-F3D65E0C84CF}"/>
              </a:ext>
            </a:extLst>
          </p:cNvPr>
          <p:cNvSpPr txBox="1"/>
          <p:nvPr/>
        </p:nvSpPr>
        <p:spPr>
          <a:xfrm>
            <a:off x="1001738" y="1161738"/>
            <a:ext cx="8263801" cy="3693319"/>
          </a:xfrm>
          <a:prstGeom prst="rect">
            <a:avLst/>
          </a:prstGeom>
          <a:noFill/>
        </p:spPr>
        <p:txBody>
          <a:bodyPr wrap="none" rtlCol="0">
            <a:spAutoFit/>
          </a:bodyPr>
          <a:lstStyle/>
          <a:p>
            <a:r>
              <a:rPr lang="ja-JP" altLang="en-US" dirty="0"/>
              <a:t>フィラーを含浸させた樹脂により、熱伝導性をもたせる樹脂を開発しました。</a:t>
            </a:r>
            <a:endParaRPr lang="en-US" altLang="ja-JP" dirty="0"/>
          </a:p>
          <a:p>
            <a:r>
              <a:rPr kumimoji="1" lang="ja-JP" altLang="en-US" dirty="0"/>
              <a:t>この用途の探索を行います。</a:t>
            </a:r>
            <a:endParaRPr kumimoji="1" lang="en-US" altLang="ja-JP" dirty="0"/>
          </a:p>
          <a:p>
            <a:endParaRPr lang="en-US" altLang="ja-JP" dirty="0"/>
          </a:p>
          <a:p>
            <a:r>
              <a:rPr kumimoji="1" lang="ja-JP" altLang="en-US" dirty="0"/>
              <a:t>フィラーは、熱伝導性を有する長繊維または短繊維です。</a:t>
            </a:r>
            <a:endParaRPr kumimoji="1" lang="en-US" altLang="ja-JP" dirty="0"/>
          </a:p>
          <a:p>
            <a:endParaRPr lang="en-US" altLang="ja-JP" dirty="0"/>
          </a:p>
          <a:p>
            <a:r>
              <a:rPr lang="ja-JP" altLang="en-US" dirty="0"/>
              <a:t>金属製の</a:t>
            </a:r>
            <a:r>
              <a:rPr kumimoji="1" lang="ja-JP" altLang="en-US" dirty="0"/>
              <a:t>ヒートシンクの代替需要を想定しました。</a:t>
            </a:r>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r>
              <a:rPr lang="ja-JP" altLang="en-US" dirty="0"/>
              <a:t>時期は２０１２年頃を想定しています。</a:t>
            </a:r>
            <a:endParaRPr kumimoji="1" lang="ja-JP" altLang="en-US" dirty="0"/>
          </a:p>
        </p:txBody>
      </p:sp>
      <p:sp>
        <p:nvSpPr>
          <p:cNvPr id="2" name="楕円 1">
            <a:extLst>
              <a:ext uri="{FF2B5EF4-FFF2-40B4-BE49-F238E27FC236}">
                <a16:creationId xmlns:a16="http://schemas.microsoft.com/office/drawing/2014/main" id="{A6809719-5442-427A-BB97-2265BBD111A9}"/>
              </a:ext>
            </a:extLst>
          </p:cNvPr>
          <p:cNvSpPr/>
          <p:nvPr/>
        </p:nvSpPr>
        <p:spPr>
          <a:xfrm>
            <a:off x="4102217" y="3036814"/>
            <a:ext cx="2046913" cy="1191237"/>
          </a:xfrm>
          <a:prstGeom prst="ellipse">
            <a:avLst/>
          </a:prstGeom>
          <a:ln w="31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3" name="フリーフォーム: 図形 2">
            <a:extLst>
              <a:ext uri="{FF2B5EF4-FFF2-40B4-BE49-F238E27FC236}">
                <a16:creationId xmlns:a16="http://schemas.microsoft.com/office/drawing/2014/main" id="{0F032306-58FA-45AA-86E3-D2A74C5657E6}"/>
              </a:ext>
            </a:extLst>
          </p:cNvPr>
          <p:cNvSpPr/>
          <p:nvPr/>
        </p:nvSpPr>
        <p:spPr>
          <a:xfrm>
            <a:off x="4379053" y="3322040"/>
            <a:ext cx="402687" cy="578840"/>
          </a:xfrm>
          <a:custGeom>
            <a:avLst/>
            <a:gdLst>
              <a:gd name="connsiteX0" fmla="*/ 0 w 402687"/>
              <a:gd name="connsiteY0" fmla="*/ 0 h 578840"/>
              <a:gd name="connsiteX1" fmla="*/ 8389 w 402687"/>
              <a:gd name="connsiteY1" fmla="*/ 41945 h 578840"/>
              <a:gd name="connsiteX2" fmla="*/ 16778 w 402687"/>
              <a:gd name="connsiteY2" fmla="*/ 125835 h 578840"/>
              <a:gd name="connsiteX3" fmla="*/ 33556 w 402687"/>
              <a:gd name="connsiteY3" fmla="*/ 167780 h 578840"/>
              <a:gd name="connsiteX4" fmla="*/ 50334 w 402687"/>
              <a:gd name="connsiteY4" fmla="*/ 234892 h 578840"/>
              <a:gd name="connsiteX5" fmla="*/ 58723 w 402687"/>
              <a:gd name="connsiteY5" fmla="*/ 260058 h 578840"/>
              <a:gd name="connsiteX6" fmla="*/ 75501 w 402687"/>
              <a:gd name="connsiteY6" fmla="*/ 285225 h 578840"/>
              <a:gd name="connsiteX7" fmla="*/ 125835 w 402687"/>
              <a:gd name="connsiteY7" fmla="*/ 318781 h 578840"/>
              <a:gd name="connsiteX8" fmla="*/ 159391 w 402687"/>
              <a:gd name="connsiteY8" fmla="*/ 327170 h 578840"/>
              <a:gd name="connsiteX9" fmla="*/ 176169 w 402687"/>
              <a:gd name="connsiteY9" fmla="*/ 352337 h 578840"/>
              <a:gd name="connsiteX10" fmla="*/ 226503 w 402687"/>
              <a:gd name="connsiteY10" fmla="*/ 369115 h 578840"/>
              <a:gd name="connsiteX11" fmla="*/ 251670 w 402687"/>
              <a:gd name="connsiteY11" fmla="*/ 377504 h 578840"/>
              <a:gd name="connsiteX12" fmla="*/ 302004 w 402687"/>
              <a:gd name="connsiteY12" fmla="*/ 411060 h 578840"/>
              <a:gd name="connsiteX13" fmla="*/ 318782 w 402687"/>
              <a:gd name="connsiteY13" fmla="*/ 461394 h 578840"/>
              <a:gd name="connsiteX14" fmla="*/ 327171 w 402687"/>
              <a:gd name="connsiteY14" fmla="*/ 486561 h 578840"/>
              <a:gd name="connsiteX15" fmla="*/ 343949 w 402687"/>
              <a:gd name="connsiteY15" fmla="*/ 511728 h 578840"/>
              <a:gd name="connsiteX16" fmla="*/ 352338 w 402687"/>
              <a:gd name="connsiteY16" fmla="*/ 536895 h 578840"/>
              <a:gd name="connsiteX17" fmla="*/ 402672 w 402687"/>
              <a:gd name="connsiteY17" fmla="*/ 578840 h 57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2687" h="578840">
                <a:moveTo>
                  <a:pt x="0" y="0"/>
                </a:moveTo>
                <a:cubicBezTo>
                  <a:pt x="2796" y="13982"/>
                  <a:pt x="6505" y="27812"/>
                  <a:pt x="8389" y="41945"/>
                </a:cubicBezTo>
                <a:cubicBezTo>
                  <a:pt x="12103" y="69801"/>
                  <a:pt x="11267" y="98278"/>
                  <a:pt x="16778" y="125835"/>
                </a:cubicBezTo>
                <a:cubicBezTo>
                  <a:pt x="19731" y="140601"/>
                  <a:pt x="29127" y="153387"/>
                  <a:pt x="33556" y="167780"/>
                </a:cubicBezTo>
                <a:cubicBezTo>
                  <a:pt x="40337" y="189819"/>
                  <a:pt x="43042" y="213016"/>
                  <a:pt x="50334" y="234892"/>
                </a:cubicBezTo>
                <a:cubicBezTo>
                  <a:pt x="53130" y="243281"/>
                  <a:pt x="54768" y="252149"/>
                  <a:pt x="58723" y="260058"/>
                </a:cubicBezTo>
                <a:cubicBezTo>
                  <a:pt x="63232" y="269076"/>
                  <a:pt x="67913" y="278586"/>
                  <a:pt x="75501" y="285225"/>
                </a:cubicBezTo>
                <a:cubicBezTo>
                  <a:pt x="90676" y="298504"/>
                  <a:pt x="106272" y="313890"/>
                  <a:pt x="125835" y="318781"/>
                </a:cubicBezTo>
                <a:lnTo>
                  <a:pt x="159391" y="327170"/>
                </a:lnTo>
                <a:cubicBezTo>
                  <a:pt x="164984" y="335559"/>
                  <a:pt x="167619" y="346993"/>
                  <a:pt x="176169" y="352337"/>
                </a:cubicBezTo>
                <a:cubicBezTo>
                  <a:pt x="191166" y="361710"/>
                  <a:pt x="209725" y="363522"/>
                  <a:pt x="226503" y="369115"/>
                </a:cubicBezTo>
                <a:cubicBezTo>
                  <a:pt x="234892" y="371911"/>
                  <a:pt x="244312" y="372599"/>
                  <a:pt x="251670" y="377504"/>
                </a:cubicBezTo>
                <a:lnTo>
                  <a:pt x="302004" y="411060"/>
                </a:lnTo>
                <a:lnTo>
                  <a:pt x="318782" y="461394"/>
                </a:lnTo>
                <a:cubicBezTo>
                  <a:pt x="321578" y="469783"/>
                  <a:pt x="322266" y="479203"/>
                  <a:pt x="327171" y="486561"/>
                </a:cubicBezTo>
                <a:cubicBezTo>
                  <a:pt x="332764" y="494950"/>
                  <a:pt x="339440" y="502710"/>
                  <a:pt x="343949" y="511728"/>
                </a:cubicBezTo>
                <a:cubicBezTo>
                  <a:pt x="347904" y="519637"/>
                  <a:pt x="346085" y="530642"/>
                  <a:pt x="352338" y="536895"/>
                </a:cubicBezTo>
                <a:cubicBezTo>
                  <a:pt x="404999" y="589556"/>
                  <a:pt x="402672" y="547852"/>
                  <a:pt x="402672" y="578840"/>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フリーフォーム: 図形 7">
            <a:extLst>
              <a:ext uri="{FF2B5EF4-FFF2-40B4-BE49-F238E27FC236}">
                <a16:creationId xmlns:a16="http://schemas.microsoft.com/office/drawing/2014/main" id="{109BD760-3452-4458-96C3-8AB00C015260}"/>
              </a:ext>
            </a:extLst>
          </p:cNvPr>
          <p:cNvSpPr/>
          <p:nvPr/>
        </p:nvSpPr>
        <p:spPr>
          <a:xfrm>
            <a:off x="4832059" y="3473042"/>
            <a:ext cx="251669" cy="536895"/>
          </a:xfrm>
          <a:custGeom>
            <a:avLst/>
            <a:gdLst>
              <a:gd name="connsiteX0" fmla="*/ 251669 w 251669"/>
              <a:gd name="connsiteY0" fmla="*/ 0 h 536895"/>
              <a:gd name="connsiteX1" fmla="*/ 100668 w 251669"/>
              <a:gd name="connsiteY1" fmla="*/ 100668 h 536895"/>
              <a:gd name="connsiteX2" fmla="*/ 41945 w 251669"/>
              <a:gd name="connsiteY2" fmla="*/ 151001 h 536895"/>
              <a:gd name="connsiteX3" fmla="*/ 8389 w 251669"/>
              <a:gd name="connsiteY3" fmla="*/ 234891 h 536895"/>
              <a:gd name="connsiteX4" fmla="*/ 0 w 251669"/>
              <a:gd name="connsiteY4" fmla="*/ 260058 h 536895"/>
              <a:gd name="connsiteX5" fmla="*/ 16778 w 251669"/>
              <a:gd name="connsiteY5" fmla="*/ 385893 h 536895"/>
              <a:gd name="connsiteX6" fmla="*/ 33556 w 251669"/>
              <a:gd name="connsiteY6" fmla="*/ 427838 h 536895"/>
              <a:gd name="connsiteX7" fmla="*/ 58723 w 251669"/>
              <a:gd name="connsiteY7" fmla="*/ 453005 h 536895"/>
              <a:gd name="connsiteX8" fmla="*/ 92279 w 251669"/>
              <a:gd name="connsiteY8" fmla="*/ 503339 h 536895"/>
              <a:gd name="connsiteX9" fmla="*/ 109057 w 251669"/>
              <a:gd name="connsiteY9" fmla="*/ 536895 h 53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669" h="536895">
                <a:moveTo>
                  <a:pt x="251669" y="0"/>
                </a:moveTo>
                <a:cubicBezTo>
                  <a:pt x="201335" y="33556"/>
                  <a:pt x="148536" y="63679"/>
                  <a:pt x="100668" y="100668"/>
                </a:cubicBezTo>
                <a:cubicBezTo>
                  <a:pt x="19141" y="163666"/>
                  <a:pt x="105061" y="129962"/>
                  <a:pt x="41945" y="151001"/>
                </a:cubicBezTo>
                <a:cubicBezTo>
                  <a:pt x="17258" y="200375"/>
                  <a:pt x="29122" y="172693"/>
                  <a:pt x="8389" y="234891"/>
                </a:cubicBezTo>
                <a:lnTo>
                  <a:pt x="0" y="260058"/>
                </a:lnTo>
                <a:cubicBezTo>
                  <a:pt x="4115" y="305325"/>
                  <a:pt x="2883" y="344208"/>
                  <a:pt x="16778" y="385893"/>
                </a:cubicBezTo>
                <a:cubicBezTo>
                  <a:pt x="21540" y="400179"/>
                  <a:pt x="25575" y="415068"/>
                  <a:pt x="33556" y="427838"/>
                </a:cubicBezTo>
                <a:cubicBezTo>
                  <a:pt x="39844" y="437899"/>
                  <a:pt x="51439" y="443640"/>
                  <a:pt x="58723" y="453005"/>
                </a:cubicBezTo>
                <a:cubicBezTo>
                  <a:pt x="71103" y="468922"/>
                  <a:pt x="81094" y="486561"/>
                  <a:pt x="92279" y="503339"/>
                </a:cubicBezTo>
                <a:cubicBezTo>
                  <a:pt x="110608" y="530833"/>
                  <a:pt x="109057" y="518424"/>
                  <a:pt x="109057" y="536895"/>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フリーフォーム: 図形 8">
            <a:extLst>
              <a:ext uri="{FF2B5EF4-FFF2-40B4-BE49-F238E27FC236}">
                <a16:creationId xmlns:a16="http://schemas.microsoft.com/office/drawing/2014/main" id="{9A923730-31A8-433D-94F5-85CE599F62D7}"/>
              </a:ext>
            </a:extLst>
          </p:cNvPr>
          <p:cNvSpPr/>
          <p:nvPr/>
        </p:nvSpPr>
        <p:spPr>
          <a:xfrm>
            <a:off x="5243119" y="3271706"/>
            <a:ext cx="234892" cy="687897"/>
          </a:xfrm>
          <a:custGeom>
            <a:avLst/>
            <a:gdLst>
              <a:gd name="connsiteX0" fmla="*/ 0 w 234892"/>
              <a:gd name="connsiteY0" fmla="*/ 0 h 687897"/>
              <a:gd name="connsiteX1" fmla="*/ 25167 w 234892"/>
              <a:gd name="connsiteY1" fmla="*/ 50334 h 687897"/>
              <a:gd name="connsiteX2" fmla="*/ 41945 w 234892"/>
              <a:gd name="connsiteY2" fmla="*/ 100668 h 687897"/>
              <a:gd name="connsiteX3" fmla="*/ 75501 w 234892"/>
              <a:gd name="connsiteY3" fmla="*/ 151002 h 687897"/>
              <a:gd name="connsiteX4" fmla="*/ 100668 w 234892"/>
              <a:gd name="connsiteY4" fmla="*/ 209725 h 687897"/>
              <a:gd name="connsiteX5" fmla="*/ 109057 w 234892"/>
              <a:gd name="connsiteY5" fmla="*/ 234892 h 687897"/>
              <a:gd name="connsiteX6" fmla="*/ 125835 w 234892"/>
              <a:gd name="connsiteY6" fmla="*/ 268448 h 687897"/>
              <a:gd name="connsiteX7" fmla="*/ 134224 w 234892"/>
              <a:gd name="connsiteY7" fmla="*/ 310392 h 687897"/>
              <a:gd name="connsiteX8" fmla="*/ 151002 w 234892"/>
              <a:gd name="connsiteY8" fmla="*/ 419449 h 687897"/>
              <a:gd name="connsiteX9" fmla="*/ 159391 w 234892"/>
              <a:gd name="connsiteY9" fmla="*/ 444616 h 687897"/>
              <a:gd name="connsiteX10" fmla="*/ 167780 w 234892"/>
              <a:gd name="connsiteY10" fmla="*/ 494950 h 687897"/>
              <a:gd name="connsiteX11" fmla="*/ 184558 w 234892"/>
              <a:gd name="connsiteY11" fmla="*/ 545284 h 687897"/>
              <a:gd name="connsiteX12" fmla="*/ 192947 w 234892"/>
              <a:gd name="connsiteY12" fmla="*/ 570451 h 687897"/>
              <a:gd name="connsiteX13" fmla="*/ 201336 w 234892"/>
              <a:gd name="connsiteY13" fmla="*/ 662730 h 687897"/>
              <a:gd name="connsiteX14" fmla="*/ 226503 w 234892"/>
              <a:gd name="connsiteY14" fmla="*/ 671119 h 687897"/>
              <a:gd name="connsiteX15" fmla="*/ 234892 w 234892"/>
              <a:gd name="connsiteY15" fmla="*/ 687897 h 68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892" h="687897">
                <a:moveTo>
                  <a:pt x="0" y="0"/>
                </a:moveTo>
                <a:cubicBezTo>
                  <a:pt x="8389" y="16778"/>
                  <a:pt x="17952" y="33019"/>
                  <a:pt x="25167" y="50334"/>
                </a:cubicBezTo>
                <a:cubicBezTo>
                  <a:pt x="31969" y="66659"/>
                  <a:pt x="32135" y="85953"/>
                  <a:pt x="41945" y="100668"/>
                </a:cubicBezTo>
                <a:lnTo>
                  <a:pt x="75501" y="151002"/>
                </a:lnTo>
                <a:cubicBezTo>
                  <a:pt x="92960" y="220839"/>
                  <a:pt x="71701" y="151791"/>
                  <a:pt x="100668" y="209725"/>
                </a:cubicBezTo>
                <a:cubicBezTo>
                  <a:pt x="104623" y="217634"/>
                  <a:pt x="105574" y="226764"/>
                  <a:pt x="109057" y="234892"/>
                </a:cubicBezTo>
                <a:cubicBezTo>
                  <a:pt x="113983" y="246386"/>
                  <a:pt x="120242" y="257263"/>
                  <a:pt x="125835" y="268448"/>
                </a:cubicBezTo>
                <a:cubicBezTo>
                  <a:pt x="128631" y="282429"/>
                  <a:pt x="131880" y="296328"/>
                  <a:pt x="134224" y="310392"/>
                </a:cubicBezTo>
                <a:cubicBezTo>
                  <a:pt x="138684" y="337153"/>
                  <a:pt x="144811" y="391591"/>
                  <a:pt x="151002" y="419449"/>
                </a:cubicBezTo>
                <a:cubicBezTo>
                  <a:pt x="152920" y="428081"/>
                  <a:pt x="157473" y="435984"/>
                  <a:pt x="159391" y="444616"/>
                </a:cubicBezTo>
                <a:cubicBezTo>
                  <a:pt x="163081" y="461220"/>
                  <a:pt x="163655" y="478448"/>
                  <a:pt x="167780" y="494950"/>
                </a:cubicBezTo>
                <a:cubicBezTo>
                  <a:pt x="172069" y="512108"/>
                  <a:pt x="178965" y="528506"/>
                  <a:pt x="184558" y="545284"/>
                </a:cubicBezTo>
                <a:lnTo>
                  <a:pt x="192947" y="570451"/>
                </a:lnTo>
                <a:cubicBezTo>
                  <a:pt x="195743" y="601211"/>
                  <a:pt x="191569" y="633428"/>
                  <a:pt x="201336" y="662730"/>
                </a:cubicBezTo>
                <a:cubicBezTo>
                  <a:pt x="204132" y="671119"/>
                  <a:pt x="219429" y="665813"/>
                  <a:pt x="226503" y="671119"/>
                </a:cubicBezTo>
                <a:cubicBezTo>
                  <a:pt x="231505" y="674871"/>
                  <a:pt x="232096" y="682304"/>
                  <a:pt x="234892" y="68789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フリーフォーム: 図形 9">
            <a:extLst>
              <a:ext uri="{FF2B5EF4-FFF2-40B4-BE49-F238E27FC236}">
                <a16:creationId xmlns:a16="http://schemas.microsoft.com/office/drawing/2014/main" id="{8C2E9E5A-4426-4E70-92C8-E42C5C4CCBF4}"/>
              </a:ext>
            </a:extLst>
          </p:cNvPr>
          <p:cNvSpPr/>
          <p:nvPr/>
        </p:nvSpPr>
        <p:spPr>
          <a:xfrm>
            <a:off x="4915949" y="3603131"/>
            <a:ext cx="813732" cy="280971"/>
          </a:xfrm>
          <a:custGeom>
            <a:avLst/>
            <a:gdLst>
              <a:gd name="connsiteX0" fmla="*/ 0 w 813732"/>
              <a:gd name="connsiteY0" fmla="*/ 280971 h 280971"/>
              <a:gd name="connsiteX1" fmla="*/ 92279 w 813732"/>
              <a:gd name="connsiteY1" fmla="*/ 264193 h 280971"/>
              <a:gd name="connsiteX2" fmla="*/ 201335 w 813732"/>
              <a:gd name="connsiteY2" fmla="*/ 197081 h 280971"/>
              <a:gd name="connsiteX3" fmla="*/ 251669 w 813732"/>
              <a:gd name="connsiteY3" fmla="*/ 171914 h 280971"/>
              <a:gd name="connsiteX4" fmla="*/ 343948 w 813732"/>
              <a:gd name="connsiteY4" fmla="*/ 138358 h 280971"/>
              <a:gd name="connsiteX5" fmla="*/ 385893 w 813732"/>
              <a:gd name="connsiteY5" fmla="*/ 104802 h 280971"/>
              <a:gd name="connsiteX6" fmla="*/ 427838 w 813732"/>
              <a:gd name="connsiteY6" fmla="*/ 88024 h 280971"/>
              <a:gd name="connsiteX7" fmla="*/ 494950 w 813732"/>
              <a:gd name="connsiteY7" fmla="*/ 62857 h 280971"/>
              <a:gd name="connsiteX8" fmla="*/ 520117 w 813732"/>
              <a:gd name="connsiteY8" fmla="*/ 46079 h 280971"/>
              <a:gd name="connsiteX9" fmla="*/ 637563 w 813732"/>
              <a:gd name="connsiteY9" fmla="*/ 20912 h 280971"/>
              <a:gd name="connsiteX10" fmla="*/ 813732 w 813732"/>
              <a:gd name="connsiteY10" fmla="*/ 4134 h 2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3732" h="280971">
                <a:moveTo>
                  <a:pt x="0" y="280971"/>
                </a:moveTo>
                <a:cubicBezTo>
                  <a:pt x="30760" y="275378"/>
                  <a:pt x="62285" y="273015"/>
                  <a:pt x="92279" y="264193"/>
                </a:cubicBezTo>
                <a:cubicBezTo>
                  <a:pt x="135843" y="251380"/>
                  <a:pt x="163619" y="220291"/>
                  <a:pt x="201335" y="197081"/>
                </a:cubicBezTo>
                <a:cubicBezTo>
                  <a:pt x="217311" y="187250"/>
                  <a:pt x="234592" y="179676"/>
                  <a:pt x="251669" y="171914"/>
                </a:cubicBezTo>
                <a:cubicBezTo>
                  <a:pt x="283770" y="157323"/>
                  <a:pt x="310174" y="149616"/>
                  <a:pt x="343948" y="138358"/>
                </a:cubicBezTo>
                <a:cubicBezTo>
                  <a:pt x="357930" y="127173"/>
                  <a:pt x="370539" y="114014"/>
                  <a:pt x="385893" y="104802"/>
                </a:cubicBezTo>
                <a:cubicBezTo>
                  <a:pt x="398806" y="97054"/>
                  <a:pt x="414077" y="94140"/>
                  <a:pt x="427838" y="88024"/>
                </a:cubicBezTo>
                <a:cubicBezTo>
                  <a:pt x="484240" y="62956"/>
                  <a:pt x="437706" y="77168"/>
                  <a:pt x="494950" y="62857"/>
                </a:cubicBezTo>
                <a:cubicBezTo>
                  <a:pt x="503339" y="57264"/>
                  <a:pt x="510642" y="49525"/>
                  <a:pt x="520117" y="46079"/>
                </a:cubicBezTo>
                <a:cubicBezTo>
                  <a:pt x="555492" y="33215"/>
                  <a:pt x="600066" y="27161"/>
                  <a:pt x="637563" y="20912"/>
                </a:cubicBezTo>
                <a:cubicBezTo>
                  <a:pt x="721049" y="-12483"/>
                  <a:pt x="664449" y="4134"/>
                  <a:pt x="813732" y="413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フリーフォーム: 図形 10">
            <a:extLst>
              <a:ext uri="{FF2B5EF4-FFF2-40B4-BE49-F238E27FC236}">
                <a16:creationId xmlns:a16="http://schemas.microsoft.com/office/drawing/2014/main" id="{082BF919-2A4E-46A5-9B13-474B9F4E20D0}"/>
              </a:ext>
            </a:extLst>
          </p:cNvPr>
          <p:cNvSpPr/>
          <p:nvPr/>
        </p:nvSpPr>
        <p:spPr>
          <a:xfrm>
            <a:off x="4739780" y="3355596"/>
            <a:ext cx="897622" cy="118183"/>
          </a:xfrm>
          <a:custGeom>
            <a:avLst/>
            <a:gdLst>
              <a:gd name="connsiteX0" fmla="*/ 0 w 897622"/>
              <a:gd name="connsiteY0" fmla="*/ 0 h 118183"/>
              <a:gd name="connsiteX1" fmla="*/ 83890 w 897622"/>
              <a:gd name="connsiteY1" fmla="*/ 8389 h 118183"/>
              <a:gd name="connsiteX2" fmla="*/ 218114 w 897622"/>
              <a:gd name="connsiteY2" fmla="*/ 41945 h 118183"/>
              <a:gd name="connsiteX3" fmla="*/ 285226 w 897622"/>
              <a:gd name="connsiteY3" fmla="*/ 50334 h 118183"/>
              <a:gd name="connsiteX4" fmla="*/ 352337 w 897622"/>
              <a:gd name="connsiteY4" fmla="*/ 67112 h 118183"/>
              <a:gd name="connsiteX5" fmla="*/ 578840 w 897622"/>
              <a:gd name="connsiteY5" fmla="*/ 83890 h 118183"/>
              <a:gd name="connsiteX6" fmla="*/ 654341 w 897622"/>
              <a:gd name="connsiteY6" fmla="*/ 92279 h 118183"/>
              <a:gd name="connsiteX7" fmla="*/ 771787 w 897622"/>
              <a:gd name="connsiteY7" fmla="*/ 100668 h 118183"/>
              <a:gd name="connsiteX8" fmla="*/ 830510 w 897622"/>
              <a:gd name="connsiteY8" fmla="*/ 109057 h 118183"/>
              <a:gd name="connsiteX9" fmla="*/ 897622 w 897622"/>
              <a:gd name="connsiteY9" fmla="*/ 117446 h 11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7622" h="118183">
                <a:moveTo>
                  <a:pt x="0" y="0"/>
                </a:moveTo>
                <a:cubicBezTo>
                  <a:pt x="27963" y="2796"/>
                  <a:pt x="56131" y="4006"/>
                  <a:pt x="83890" y="8389"/>
                </a:cubicBezTo>
                <a:cubicBezTo>
                  <a:pt x="248850" y="34435"/>
                  <a:pt x="79654" y="14253"/>
                  <a:pt x="218114" y="41945"/>
                </a:cubicBezTo>
                <a:cubicBezTo>
                  <a:pt x="240221" y="46366"/>
                  <a:pt x="262855" y="47538"/>
                  <a:pt x="285226" y="50334"/>
                </a:cubicBezTo>
                <a:cubicBezTo>
                  <a:pt x="307596" y="55927"/>
                  <a:pt x="329673" y="62862"/>
                  <a:pt x="352337" y="67112"/>
                </a:cubicBezTo>
                <a:cubicBezTo>
                  <a:pt x="416676" y="79176"/>
                  <a:pt x="528068" y="81218"/>
                  <a:pt x="578840" y="83890"/>
                </a:cubicBezTo>
                <a:cubicBezTo>
                  <a:pt x="604007" y="86686"/>
                  <a:pt x="629114" y="90085"/>
                  <a:pt x="654341" y="92279"/>
                </a:cubicBezTo>
                <a:cubicBezTo>
                  <a:pt x="693442" y="95679"/>
                  <a:pt x="732715" y="96947"/>
                  <a:pt x="771787" y="100668"/>
                </a:cubicBezTo>
                <a:cubicBezTo>
                  <a:pt x="791471" y="102543"/>
                  <a:pt x="810936" y="106261"/>
                  <a:pt x="830510" y="109057"/>
                </a:cubicBezTo>
                <a:cubicBezTo>
                  <a:pt x="868941" y="121867"/>
                  <a:pt x="846834" y="117446"/>
                  <a:pt x="897622" y="117446"/>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フリーフォーム: 図形 11">
            <a:extLst>
              <a:ext uri="{FF2B5EF4-FFF2-40B4-BE49-F238E27FC236}">
                <a16:creationId xmlns:a16="http://schemas.microsoft.com/office/drawing/2014/main" id="{2DCB8C8E-C354-4B34-AC3D-AF069CCABFE7}"/>
              </a:ext>
            </a:extLst>
          </p:cNvPr>
          <p:cNvSpPr/>
          <p:nvPr/>
        </p:nvSpPr>
        <p:spPr>
          <a:xfrm>
            <a:off x="5201174" y="3305262"/>
            <a:ext cx="595619" cy="713064"/>
          </a:xfrm>
          <a:custGeom>
            <a:avLst/>
            <a:gdLst>
              <a:gd name="connsiteX0" fmla="*/ 595619 w 595619"/>
              <a:gd name="connsiteY0" fmla="*/ 0 h 713064"/>
              <a:gd name="connsiteX1" fmla="*/ 385894 w 595619"/>
              <a:gd name="connsiteY1" fmla="*/ 302003 h 713064"/>
              <a:gd name="connsiteX2" fmla="*/ 352338 w 595619"/>
              <a:gd name="connsiteY2" fmla="*/ 352337 h 713064"/>
              <a:gd name="connsiteX3" fmla="*/ 335560 w 595619"/>
              <a:gd name="connsiteY3" fmla="*/ 377504 h 713064"/>
              <a:gd name="connsiteX4" fmla="*/ 310393 w 595619"/>
              <a:gd name="connsiteY4" fmla="*/ 402671 h 713064"/>
              <a:gd name="connsiteX5" fmla="*/ 293615 w 595619"/>
              <a:gd name="connsiteY5" fmla="*/ 427838 h 713064"/>
              <a:gd name="connsiteX6" fmla="*/ 268448 w 595619"/>
              <a:gd name="connsiteY6" fmla="*/ 444616 h 713064"/>
              <a:gd name="connsiteX7" fmla="*/ 226503 w 595619"/>
              <a:gd name="connsiteY7" fmla="*/ 478172 h 713064"/>
              <a:gd name="connsiteX8" fmla="*/ 209725 w 595619"/>
              <a:gd name="connsiteY8" fmla="*/ 503339 h 713064"/>
              <a:gd name="connsiteX9" fmla="*/ 176169 w 595619"/>
              <a:gd name="connsiteY9" fmla="*/ 520117 h 713064"/>
              <a:gd name="connsiteX10" fmla="*/ 151002 w 595619"/>
              <a:gd name="connsiteY10" fmla="*/ 536895 h 713064"/>
              <a:gd name="connsiteX11" fmla="*/ 92279 w 595619"/>
              <a:gd name="connsiteY11" fmla="*/ 587229 h 713064"/>
              <a:gd name="connsiteX12" fmla="*/ 50334 w 595619"/>
              <a:gd name="connsiteY12" fmla="*/ 629174 h 713064"/>
              <a:gd name="connsiteX13" fmla="*/ 25167 w 595619"/>
              <a:gd name="connsiteY13" fmla="*/ 679508 h 713064"/>
              <a:gd name="connsiteX14" fmla="*/ 0 w 595619"/>
              <a:gd name="connsiteY14" fmla="*/ 713064 h 7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5619" h="713064">
                <a:moveTo>
                  <a:pt x="595619" y="0"/>
                </a:moveTo>
                <a:cubicBezTo>
                  <a:pt x="405584" y="293690"/>
                  <a:pt x="505285" y="222409"/>
                  <a:pt x="385894" y="302003"/>
                </a:cubicBezTo>
                <a:cubicBezTo>
                  <a:pt x="371151" y="346231"/>
                  <a:pt x="387249" y="310444"/>
                  <a:pt x="352338" y="352337"/>
                </a:cubicBezTo>
                <a:cubicBezTo>
                  <a:pt x="345883" y="360082"/>
                  <a:pt x="342015" y="369759"/>
                  <a:pt x="335560" y="377504"/>
                </a:cubicBezTo>
                <a:cubicBezTo>
                  <a:pt x="327965" y="386618"/>
                  <a:pt x="317988" y="393557"/>
                  <a:pt x="310393" y="402671"/>
                </a:cubicBezTo>
                <a:cubicBezTo>
                  <a:pt x="303938" y="410416"/>
                  <a:pt x="300744" y="420709"/>
                  <a:pt x="293615" y="427838"/>
                </a:cubicBezTo>
                <a:cubicBezTo>
                  <a:pt x="286486" y="434967"/>
                  <a:pt x="276837" y="439023"/>
                  <a:pt x="268448" y="444616"/>
                </a:cubicBezTo>
                <a:cubicBezTo>
                  <a:pt x="220365" y="516741"/>
                  <a:pt x="284390" y="431863"/>
                  <a:pt x="226503" y="478172"/>
                </a:cubicBezTo>
                <a:cubicBezTo>
                  <a:pt x="218630" y="484470"/>
                  <a:pt x="217470" y="496884"/>
                  <a:pt x="209725" y="503339"/>
                </a:cubicBezTo>
                <a:cubicBezTo>
                  <a:pt x="200118" y="511345"/>
                  <a:pt x="187027" y="513912"/>
                  <a:pt x="176169" y="520117"/>
                </a:cubicBezTo>
                <a:cubicBezTo>
                  <a:pt x="167415" y="525119"/>
                  <a:pt x="158657" y="530334"/>
                  <a:pt x="151002" y="536895"/>
                </a:cubicBezTo>
                <a:cubicBezTo>
                  <a:pt x="79803" y="597923"/>
                  <a:pt x="150057" y="548711"/>
                  <a:pt x="92279" y="587229"/>
                </a:cubicBezTo>
                <a:cubicBezTo>
                  <a:pt x="47538" y="654341"/>
                  <a:pt x="106261" y="573247"/>
                  <a:pt x="50334" y="629174"/>
                </a:cubicBezTo>
                <a:cubicBezTo>
                  <a:pt x="26292" y="653216"/>
                  <a:pt x="38813" y="652216"/>
                  <a:pt x="25167" y="679508"/>
                </a:cubicBezTo>
                <a:cubicBezTo>
                  <a:pt x="15681" y="698480"/>
                  <a:pt x="11798" y="701266"/>
                  <a:pt x="0" y="7130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フリーフォーム: 図形 12">
            <a:extLst>
              <a:ext uri="{FF2B5EF4-FFF2-40B4-BE49-F238E27FC236}">
                <a16:creationId xmlns:a16="http://schemas.microsoft.com/office/drawing/2014/main" id="{CBC6E6C2-C445-4782-A3CE-6BD70A545AD7}"/>
              </a:ext>
            </a:extLst>
          </p:cNvPr>
          <p:cNvSpPr/>
          <p:nvPr/>
        </p:nvSpPr>
        <p:spPr>
          <a:xfrm>
            <a:off x="4882393" y="3178754"/>
            <a:ext cx="1023457" cy="369789"/>
          </a:xfrm>
          <a:custGeom>
            <a:avLst/>
            <a:gdLst>
              <a:gd name="connsiteX0" fmla="*/ 0 w 1023457"/>
              <a:gd name="connsiteY0" fmla="*/ 9062 h 369789"/>
              <a:gd name="connsiteX1" fmla="*/ 251669 w 1023457"/>
              <a:gd name="connsiteY1" fmla="*/ 9062 h 369789"/>
              <a:gd name="connsiteX2" fmla="*/ 302003 w 1023457"/>
              <a:gd name="connsiteY2" fmla="*/ 25840 h 369789"/>
              <a:gd name="connsiteX3" fmla="*/ 352337 w 1023457"/>
              <a:gd name="connsiteY3" fmla="*/ 34229 h 369789"/>
              <a:gd name="connsiteX4" fmla="*/ 444616 w 1023457"/>
              <a:gd name="connsiteY4" fmla="*/ 59396 h 369789"/>
              <a:gd name="connsiteX5" fmla="*/ 503339 w 1023457"/>
              <a:gd name="connsiteY5" fmla="*/ 67785 h 369789"/>
              <a:gd name="connsiteX6" fmla="*/ 562062 w 1023457"/>
              <a:gd name="connsiteY6" fmla="*/ 118119 h 369789"/>
              <a:gd name="connsiteX7" fmla="*/ 587229 w 1023457"/>
              <a:gd name="connsiteY7" fmla="*/ 143286 h 369789"/>
              <a:gd name="connsiteX8" fmla="*/ 612396 w 1023457"/>
              <a:gd name="connsiteY8" fmla="*/ 160064 h 369789"/>
              <a:gd name="connsiteX9" fmla="*/ 645952 w 1023457"/>
              <a:gd name="connsiteY9" fmla="*/ 168453 h 369789"/>
              <a:gd name="connsiteX10" fmla="*/ 822121 w 1023457"/>
              <a:gd name="connsiteY10" fmla="*/ 176842 h 369789"/>
              <a:gd name="connsiteX11" fmla="*/ 880844 w 1023457"/>
              <a:gd name="connsiteY11" fmla="*/ 193620 h 369789"/>
              <a:gd name="connsiteX12" fmla="*/ 906011 w 1023457"/>
              <a:gd name="connsiteY12" fmla="*/ 218787 h 369789"/>
              <a:gd name="connsiteX13" fmla="*/ 939567 w 1023457"/>
              <a:gd name="connsiteY13" fmla="*/ 269121 h 369789"/>
              <a:gd name="connsiteX14" fmla="*/ 964734 w 1023457"/>
              <a:gd name="connsiteY14" fmla="*/ 285899 h 369789"/>
              <a:gd name="connsiteX15" fmla="*/ 998290 w 1023457"/>
              <a:gd name="connsiteY15" fmla="*/ 336233 h 369789"/>
              <a:gd name="connsiteX16" fmla="*/ 1023457 w 1023457"/>
              <a:gd name="connsiteY16" fmla="*/ 369789 h 36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23457" h="369789">
                <a:moveTo>
                  <a:pt x="0" y="9062"/>
                </a:moveTo>
                <a:cubicBezTo>
                  <a:pt x="109203" y="662"/>
                  <a:pt x="134481" y="-6223"/>
                  <a:pt x="251669" y="9062"/>
                </a:cubicBezTo>
                <a:cubicBezTo>
                  <a:pt x="269206" y="11349"/>
                  <a:pt x="284558" y="22933"/>
                  <a:pt x="302003" y="25840"/>
                </a:cubicBezTo>
                <a:cubicBezTo>
                  <a:pt x="318781" y="28636"/>
                  <a:pt x="335733" y="30539"/>
                  <a:pt x="352337" y="34229"/>
                </a:cubicBezTo>
                <a:cubicBezTo>
                  <a:pt x="426055" y="50611"/>
                  <a:pt x="299366" y="38646"/>
                  <a:pt x="444616" y="59396"/>
                </a:cubicBezTo>
                <a:lnTo>
                  <a:pt x="503339" y="67785"/>
                </a:lnTo>
                <a:cubicBezTo>
                  <a:pt x="553836" y="135114"/>
                  <a:pt x="500056" y="73829"/>
                  <a:pt x="562062" y="118119"/>
                </a:cubicBezTo>
                <a:cubicBezTo>
                  <a:pt x="571716" y="125015"/>
                  <a:pt x="578115" y="135691"/>
                  <a:pt x="587229" y="143286"/>
                </a:cubicBezTo>
                <a:cubicBezTo>
                  <a:pt x="594974" y="149741"/>
                  <a:pt x="603129" y="156092"/>
                  <a:pt x="612396" y="160064"/>
                </a:cubicBezTo>
                <a:cubicBezTo>
                  <a:pt x="622993" y="164606"/>
                  <a:pt x="634459" y="167534"/>
                  <a:pt x="645952" y="168453"/>
                </a:cubicBezTo>
                <a:cubicBezTo>
                  <a:pt x="704554" y="173141"/>
                  <a:pt x="763398" y="174046"/>
                  <a:pt x="822121" y="176842"/>
                </a:cubicBezTo>
                <a:cubicBezTo>
                  <a:pt x="826596" y="177961"/>
                  <a:pt x="873623" y="188806"/>
                  <a:pt x="880844" y="193620"/>
                </a:cubicBezTo>
                <a:cubicBezTo>
                  <a:pt x="890715" y="200201"/>
                  <a:pt x="898727" y="209422"/>
                  <a:pt x="906011" y="218787"/>
                </a:cubicBezTo>
                <a:cubicBezTo>
                  <a:pt x="918391" y="234704"/>
                  <a:pt x="922789" y="257936"/>
                  <a:pt x="939567" y="269121"/>
                </a:cubicBezTo>
                <a:lnTo>
                  <a:pt x="964734" y="285899"/>
                </a:lnTo>
                <a:cubicBezTo>
                  <a:pt x="979477" y="330127"/>
                  <a:pt x="963379" y="294340"/>
                  <a:pt x="998290" y="336233"/>
                </a:cubicBezTo>
                <a:cubicBezTo>
                  <a:pt x="1045719" y="393148"/>
                  <a:pt x="996777" y="343109"/>
                  <a:pt x="1023457" y="369789"/>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フリーフォーム: 図形 13">
            <a:extLst>
              <a:ext uri="{FF2B5EF4-FFF2-40B4-BE49-F238E27FC236}">
                <a16:creationId xmlns:a16="http://schemas.microsoft.com/office/drawing/2014/main" id="{F8B7A820-7CBE-4A85-BF79-8DBDD6BE48D9}"/>
              </a:ext>
            </a:extLst>
          </p:cNvPr>
          <p:cNvSpPr/>
          <p:nvPr/>
        </p:nvSpPr>
        <p:spPr>
          <a:xfrm>
            <a:off x="4479721" y="3330429"/>
            <a:ext cx="461395" cy="520117"/>
          </a:xfrm>
          <a:custGeom>
            <a:avLst/>
            <a:gdLst>
              <a:gd name="connsiteX0" fmla="*/ 461395 w 461395"/>
              <a:gd name="connsiteY0" fmla="*/ 0 h 520117"/>
              <a:gd name="connsiteX1" fmla="*/ 402672 w 461395"/>
              <a:gd name="connsiteY1" fmla="*/ 50334 h 520117"/>
              <a:gd name="connsiteX2" fmla="*/ 352338 w 461395"/>
              <a:gd name="connsiteY2" fmla="*/ 92279 h 520117"/>
              <a:gd name="connsiteX3" fmla="*/ 310393 w 461395"/>
              <a:gd name="connsiteY3" fmla="*/ 134224 h 520117"/>
              <a:gd name="connsiteX4" fmla="*/ 293615 w 461395"/>
              <a:gd name="connsiteY4" fmla="*/ 167780 h 520117"/>
              <a:gd name="connsiteX5" fmla="*/ 234892 w 461395"/>
              <a:gd name="connsiteY5" fmla="*/ 226503 h 520117"/>
              <a:gd name="connsiteX6" fmla="*/ 218114 w 461395"/>
              <a:gd name="connsiteY6" fmla="*/ 268447 h 520117"/>
              <a:gd name="connsiteX7" fmla="*/ 209725 w 461395"/>
              <a:gd name="connsiteY7" fmla="*/ 293614 h 520117"/>
              <a:gd name="connsiteX8" fmla="*/ 192947 w 461395"/>
              <a:gd name="connsiteY8" fmla="*/ 318781 h 520117"/>
              <a:gd name="connsiteX9" fmla="*/ 167780 w 461395"/>
              <a:gd name="connsiteY9" fmla="*/ 369115 h 520117"/>
              <a:gd name="connsiteX10" fmla="*/ 117446 w 461395"/>
              <a:gd name="connsiteY10" fmla="*/ 411060 h 520117"/>
              <a:gd name="connsiteX11" fmla="*/ 100668 w 461395"/>
              <a:gd name="connsiteY11" fmla="*/ 436227 h 520117"/>
              <a:gd name="connsiteX12" fmla="*/ 50334 w 461395"/>
              <a:gd name="connsiteY12" fmla="*/ 469783 h 520117"/>
              <a:gd name="connsiteX13" fmla="*/ 33556 w 461395"/>
              <a:gd name="connsiteY13" fmla="*/ 494950 h 520117"/>
              <a:gd name="connsiteX14" fmla="*/ 8389 w 461395"/>
              <a:gd name="connsiteY14" fmla="*/ 511728 h 520117"/>
              <a:gd name="connsiteX15" fmla="*/ 0 w 461395"/>
              <a:gd name="connsiteY15" fmla="*/ 520117 h 52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1395" h="520117">
                <a:moveTo>
                  <a:pt x="461395" y="0"/>
                </a:moveTo>
                <a:cubicBezTo>
                  <a:pt x="441821" y="16778"/>
                  <a:pt x="420902" y="32104"/>
                  <a:pt x="402672" y="50334"/>
                </a:cubicBezTo>
                <a:cubicBezTo>
                  <a:pt x="356963" y="96043"/>
                  <a:pt x="400405" y="76257"/>
                  <a:pt x="352338" y="92279"/>
                </a:cubicBezTo>
                <a:cubicBezTo>
                  <a:pt x="338356" y="106261"/>
                  <a:pt x="322532" y="118616"/>
                  <a:pt x="310393" y="134224"/>
                </a:cubicBezTo>
                <a:cubicBezTo>
                  <a:pt x="302715" y="144095"/>
                  <a:pt x="300552" y="157375"/>
                  <a:pt x="293615" y="167780"/>
                </a:cubicBezTo>
                <a:cubicBezTo>
                  <a:pt x="265717" y="209627"/>
                  <a:pt x="268225" y="204281"/>
                  <a:pt x="234892" y="226503"/>
                </a:cubicBezTo>
                <a:cubicBezTo>
                  <a:pt x="229299" y="240484"/>
                  <a:pt x="223401" y="254347"/>
                  <a:pt x="218114" y="268447"/>
                </a:cubicBezTo>
                <a:cubicBezTo>
                  <a:pt x="215009" y="276727"/>
                  <a:pt x="213680" y="285705"/>
                  <a:pt x="209725" y="293614"/>
                </a:cubicBezTo>
                <a:cubicBezTo>
                  <a:pt x="205216" y="302632"/>
                  <a:pt x="197456" y="309763"/>
                  <a:pt x="192947" y="318781"/>
                </a:cubicBezTo>
                <a:cubicBezTo>
                  <a:pt x="174030" y="356616"/>
                  <a:pt x="197832" y="333052"/>
                  <a:pt x="167780" y="369115"/>
                </a:cubicBezTo>
                <a:cubicBezTo>
                  <a:pt x="147595" y="393337"/>
                  <a:pt x="142192" y="394563"/>
                  <a:pt x="117446" y="411060"/>
                </a:cubicBezTo>
                <a:cubicBezTo>
                  <a:pt x="111853" y="419449"/>
                  <a:pt x="108256" y="429588"/>
                  <a:pt x="100668" y="436227"/>
                </a:cubicBezTo>
                <a:cubicBezTo>
                  <a:pt x="85493" y="449506"/>
                  <a:pt x="50334" y="469783"/>
                  <a:pt x="50334" y="469783"/>
                </a:cubicBezTo>
                <a:cubicBezTo>
                  <a:pt x="44741" y="478172"/>
                  <a:pt x="40685" y="487821"/>
                  <a:pt x="33556" y="494950"/>
                </a:cubicBezTo>
                <a:cubicBezTo>
                  <a:pt x="26427" y="502079"/>
                  <a:pt x="16455" y="505679"/>
                  <a:pt x="8389" y="511728"/>
                </a:cubicBezTo>
                <a:cubicBezTo>
                  <a:pt x="5225" y="514101"/>
                  <a:pt x="2796" y="517321"/>
                  <a:pt x="0" y="52011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フリーフォーム: 図形 14">
            <a:extLst>
              <a:ext uri="{FF2B5EF4-FFF2-40B4-BE49-F238E27FC236}">
                <a16:creationId xmlns:a16="http://schemas.microsoft.com/office/drawing/2014/main" id="{5918A232-D645-40B8-97EE-2DD0D02AD924}"/>
              </a:ext>
            </a:extLst>
          </p:cNvPr>
          <p:cNvSpPr/>
          <p:nvPr/>
        </p:nvSpPr>
        <p:spPr>
          <a:xfrm>
            <a:off x="5360565" y="3280095"/>
            <a:ext cx="369116" cy="822384"/>
          </a:xfrm>
          <a:custGeom>
            <a:avLst/>
            <a:gdLst>
              <a:gd name="connsiteX0" fmla="*/ 75501 w 369116"/>
              <a:gd name="connsiteY0" fmla="*/ 0 h 822384"/>
              <a:gd name="connsiteX1" fmla="*/ 92279 w 369116"/>
              <a:gd name="connsiteY1" fmla="*/ 67112 h 822384"/>
              <a:gd name="connsiteX2" fmla="*/ 125835 w 369116"/>
              <a:gd name="connsiteY2" fmla="*/ 142613 h 822384"/>
              <a:gd name="connsiteX3" fmla="*/ 142613 w 369116"/>
              <a:gd name="connsiteY3" fmla="*/ 192947 h 822384"/>
              <a:gd name="connsiteX4" fmla="*/ 151002 w 369116"/>
              <a:gd name="connsiteY4" fmla="*/ 218114 h 822384"/>
              <a:gd name="connsiteX5" fmla="*/ 167780 w 369116"/>
              <a:gd name="connsiteY5" fmla="*/ 243281 h 822384"/>
              <a:gd name="connsiteX6" fmla="*/ 209725 w 369116"/>
              <a:gd name="connsiteY6" fmla="*/ 310392 h 822384"/>
              <a:gd name="connsiteX7" fmla="*/ 226503 w 369116"/>
              <a:gd name="connsiteY7" fmla="*/ 360726 h 822384"/>
              <a:gd name="connsiteX8" fmla="*/ 234892 w 369116"/>
              <a:gd name="connsiteY8" fmla="*/ 385893 h 822384"/>
              <a:gd name="connsiteX9" fmla="*/ 276837 w 369116"/>
              <a:gd name="connsiteY9" fmla="*/ 436227 h 822384"/>
              <a:gd name="connsiteX10" fmla="*/ 293615 w 369116"/>
              <a:gd name="connsiteY10" fmla="*/ 461394 h 822384"/>
              <a:gd name="connsiteX11" fmla="*/ 318782 w 369116"/>
              <a:gd name="connsiteY11" fmla="*/ 486561 h 822384"/>
              <a:gd name="connsiteX12" fmla="*/ 369116 w 369116"/>
              <a:gd name="connsiteY12" fmla="*/ 520117 h 822384"/>
              <a:gd name="connsiteX13" fmla="*/ 360727 w 369116"/>
              <a:gd name="connsiteY13" fmla="*/ 545284 h 822384"/>
              <a:gd name="connsiteX14" fmla="*/ 343949 w 369116"/>
              <a:gd name="connsiteY14" fmla="*/ 604007 h 822384"/>
              <a:gd name="connsiteX15" fmla="*/ 268448 w 369116"/>
              <a:gd name="connsiteY15" fmla="*/ 671119 h 822384"/>
              <a:gd name="connsiteX16" fmla="*/ 209725 w 369116"/>
              <a:gd name="connsiteY16" fmla="*/ 713064 h 822384"/>
              <a:gd name="connsiteX17" fmla="*/ 176169 w 369116"/>
              <a:gd name="connsiteY17" fmla="*/ 721453 h 822384"/>
              <a:gd name="connsiteX18" fmla="*/ 151002 w 369116"/>
              <a:gd name="connsiteY18" fmla="*/ 738231 h 822384"/>
              <a:gd name="connsiteX19" fmla="*/ 125835 w 369116"/>
              <a:gd name="connsiteY19" fmla="*/ 763398 h 822384"/>
              <a:gd name="connsiteX20" fmla="*/ 92279 w 369116"/>
              <a:gd name="connsiteY20" fmla="*/ 771787 h 822384"/>
              <a:gd name="connsiteX21" fmla="*/ 58723 w 369116"/>
              <a:gd name="connsiteY21" fmla="*/ 788565 h 822384"/>
              <a:gd name="connsiteX22" fmla="*/ 33556 w 369116"/>
              <a:gd name="connsiteY22" fmla="*/ 796954 h 822384"/>
              <a:gd name="connsiteX23" fmla="*/ 0 w 369116"/>
              <a:gd name="connsiteY23" fmla="*/ 822121 h 82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9116" h="822384">
                <a:moveTo>
                  <a:pt x="75501" y="0"/>
                </a:moveTo>
                <a:cubicBezTo>
                  <a:pt x="81094" y="22371"/>
                  <a:pt x="85498" y="45073"/>
                  <a:pt x="92279" y="67112"/>
                </a:cubicBezTo>
                <a:cubicBezTo>
                  <a:pt x="111154" y="128456"/>
                  <a:pt x="104438" y="89120"/>
                  <a:pt x="125835" y="142613"/>
                </a:cubicBezTo>
                <a:cubicBezTo>
                  <a:pt x="132403" y="159034"/>
                  <a:pt x="137020" y="176169"/>
                  <a:pt x="142613" y="192947"/>
                </a:cubicBezTo>
                <a:cubicBezTo>
                  <a:pt x="145409" y="201336"/>
                  <a:pt x="146097" y="210756"/>
                  <a:pt x="151002" y="218114"/>
                </a:cubicBezTo>
                <a:cubicBezTo>
                  <a:pt x="156595" y="226503"/>
                  <a:pt x="163685" y="234068"/>
                  <a:pt x="167780" y="243281"/>
                </a:cubicBezTo>
                <a:cubicBezTo>
                  <a:pt x="197204" y="309484"/>
                  <a:pt x="164451" y="280211"/>
                  <a:pt x="209725" y="310392"/>
                </a:cubicBezTo>
                <a:lnTo>
                  <a:pt x="226503" y="360726"/>
                </a:lnTo>
                <a:cubicBezTo>
                  <a:pt x="229299" y="369115"/>
                  <a:pt x="229987" y="378535"/>
                  <a:pt x="234892" y="385893"/>
                </a:cubicBezTo>
                <a:cubicBezTo>
                  <a:pt x="276549" y="448378"/>
                  <a:pt x="223010" y="371634"/>
                  <a:pt x="276837" y="436227"/>
                </a:cubicBezTo>
                <a:cubicBezTo>
                  <a:pt x="283292" y="443972"/>
                  <a:pt x="287160" y="453649"/>
                  <a:pt x="293615" y="461394"/>
                </a:cubicBezTo>
                <a:cubicBezTo>
                  <a:pt x="301210" y="470508"/>
                  <a:pt x="309417" y="479277"/>
                  <a:pt x="318782" y="486561"/>
                </a:cubicBezTo>
                <a:cubicBezTo>
                  <a:pt x="334699" y="498941"/>
                  <a:pt x="369116" y="520117"/>
                  <a:pt x="369116" y="520117"/>
                </a:cubicBezTo>
                <a:cubicBezTo>
                  <a:pt x="366320" y="528506"/>
                  <a:pt x="363268" y="536814"/>
                  <a:pt x="360727" y="545284"/>
                </a:cubicBezTo>
                <a:cubicBezTo>
                  <a:pt x="354877" y="564783"/>
                  <a:pt x="352373" y="585474"/>
                  <a:pt x="343949" y="604007"/>
                </a:cubicBezTo>
                <a:cubicBezTo>
                  <a:pt x="326488" y="642422"/>
                  <a:pt x="301853" y="646065"/>
                  <a:pt x="268448" y="671119"/>
                </a:cubicBezTo>
                <a:cubicBezTo>
                  <a:pt x="264628" y="673984"/>
                  <a:pt x="219266" y="708975"/>
                  <a:pt x="209725" y="713064"/>
                </a:cubicBezTo>
                <a:cubicBezTo>
                  <a:pt x="199128" y="717606"/>
                  <a:pt x="187354" y="718657"/>
                  <a:pt x="176169" y="721453"/>
                </a:cubicBezTo>
                <a:cubicBezTo>
                  <a:pt x="167780" y="727046"/>
                  <a:pt x="158747" y="731776"/>
                  <a:pt x="151002" y="738231"/>
                </a:cubicBezTo>
                <a:cubicBezTo>
                  <a:pt x="141888" y="745826"/>
                  <a:pt x="136136" y="757512"/>
                  <a:pt x="125835" y="763398"/>
                </a:cubicBezTo>
                <a:cubicBezTo>
                  <a:pt x="115825" y="769118"/>
                  <a:pt x="103074" y="767739"/>
                  <a:pt x="92279" y="771787"/>
                </a:cubicBezTo>
                <a:cubicBezTo>
                  <a:pt x="80570" y="776178"/>
                  <a:pt x="70217" y="783639"/>
                  <a:pt x="58723" y="788565"/>
                </a:cubicBezTo>
                <a:cubicBezTo>
                  <a:pt x="50595" y="792048"/>
                  <a:pt x="41945" y="794158"/>
                  <a:pt x="33556" y="796954"/>
                </a:cubicBezTo>
                <a:cubicBezTo>
                  <a:pt x="13676" y="826774"/>
                  <a:pt x="26860" y="822121"/>
                  <a:pt x="0" y="822121"/>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フリーフォーム: 図形 15">
            <a:extLst>
              <a:ext uri="{FF2B5EF4-FFF2-40B4-BE49-F238E27FC236}">
                <a16:creationId xmlns:a16="http://schemas.microsoft.com/office/drawing/2014/main" id="{02F32863-4965-4787-983E-4B1FCB10B1A8}"/>
              </a:ext>
            </a:extLst>
          </p:cNvPr>
          <p:cNvSpPr/>
          <p:nvPr/>
        </p:nvSpPr>
        <p:spPr>
          <a:xfrm>
            <a:off x="4471332" y="3254928"/>
            <a:ext cx="176169" cy="637563"/>
          </a:xfrm>
          <a:custGeom>
            <a:avLst/>
            <a:gdLst>
              <a:gd name="connsiteX0" fmla="*/ 176169 w 176169"/>
              <a:gd name="connsiteY0" fmla="*/ 0 h 637563"/>
              <a:gd name="connsiteX1" fmla="*/ 159391 w 176169"/>
              <a:gd name="connsiteY1" fmla="*/ 75501 h 637563"/>
              <a:gd name="connsiteX2" fmla="*/ 134224 w 176169"/>
              <a:gd name="connsiteY2" fmla="*/ 151002 h 637563"/>
              <a:gd name="connsiteX3" fmla="*/ 117446 w 176169"/>
              <a:gd name="connsiteY3" fmla="*/ 184558 h 637563"/>
              <a:gd name="connsiteX4" fmla="*/ 92279 w 176169"/>
              <a:gd name="connsiteY4" fmla="*/ 276837 h 637563"/>
              <a:gd name="connsiteX5" fmla="*/ 75501 w 176169"/>
              <a:gd name="connsiteY5" fmla="*/ 318782 h 637563"/>
              <a:gd name="connsiteX6" fmla="*/ 50334 w 176169"/>
              <a:gd name="connsiteY6" fmla="*/ 352337 h 637563"/>
              <a:gd name="connsiteX7" fmla="*/ 33556 w 176169"/>
              <a:gd name="connsiteY7" fmla="*/ 411060 h 637563"/>
              <a:gd name="connsiteX8" fmla="*/ 25167 w 176169"/>
              <a:gd name="connsiteY8" fmla="*/ 436227 h 637563"/>
              <a:gd name="connsiteX9" fmla="*/ 16778 w 176169"/>
              <a:gd name="connsiteY9" fmla="*/ 486561 h 637563"/>
              <a:gd name="connsiteX10" fmla="*/ 0 w 176169"/>
              <a:gd name="connsiteY10" fmla="*/ 536895 h 637563"/>
              <a:gd name="connsiteX11" fmla="*/ 8389 w 176169"/>
              <a:gd name="connsiteY11" fmla="*/ 637563 h 63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6169" h="637563">
                <a:moveTo>
                  <a:pt x="176169" y="0"/>
                </a:moveTo>
                <a:cubicBezTo>
                  <a:pt x="171798" y="21855"/>
                  <a:pt x="166161" y="53499"/>
                  <a:pt x="159391" y="75501"/>
                </a:cubicBezTo>
                <a:cubicBezTo>
                  <a:pt x="151589" y="100856"/>
                  <a:pt x="146088" y="127274"/>
                  <a:pt x="134224" y="151002"/>
                </a:cubicBezTo>
                <a:lnTo>
                  <a:pt x="117446" y="184558"/>
                </a:lnTo>
                <a:cubicBezTo>
                  <a:pt x="109021" y="226683"/>
                  <a:pt x="109309" y="234263"/>
                  <a:pt x="92279" y="276837"/>
                </a:cubicBezTo>
                <a:cubicBezTo>
                  <a:pt x="86686" y="290819"/>
                  <a:pt x="82814" y="305618"/>
                  <a:pt x="75501" y="318782"/>
                </a:cubicBezTo>
                <a:cubicBezTo>
                  <a:pt x="68711" y="331004"/>
                  <a:pt x="58723" y="341152"/>
                  <a:pt x="50334" y="352337"/>
                </a:cubicBezTo>
                <a:cubicBezTo>
                  <a:pt x="30220" y="412679"/>
                  <a:pt x="54623" y="337324"/>
                  <a:pt x="33556" y="411060"/>
                </a:cubicBezTo>
                <a:cubicBezTo>
                  <a:pt x="31127" y="419563"/>
                  <a:pt x="27085" y="427595"/>
                  <a:pt x="25167" y="436227"/>
                </a:cubicBezTo>
                <a:cubicBezTo>
                  <a:pt x="21477" y="452831"/>
                  <a:pt x="20903" y="470059"/>
                  <a:pt x="16778" y="486561"/>
                </a:cubicBezTo>
                <a:cubicBezTo>
                  <a:pt x="12489" y="503719"/>
                  <a:pt x="5593" y="520117"/>
                  <a:pt x="0" y="536895"/>
                </a:cubicBezTo>
                <a:lnTo>
                  <a:pt x="8389" y="637563"/>
                </a:ln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フリーフォーム: 図形 16">
            <a:extLst>
              <a:ext uri="{FF2B5EF4-FFF2-40B4-BE49-F238E27FC236}">
                <a16:creationId xmlns:a16="http://schemas.microsoft.com/office/drawing/2014/main" id="{B3A529F2-8D66-4FEE-9ACE-343FFA77C1FB}"/>
              </a:ext>
            </a:extLst>
          </p:cNvPr>
          <p:cNvSpPr/>
          <p:nvPr/>
        </p:nvSpPr>
        <p:spPr>
          <a:xfrm>
            <a:off x="4815281" y="3548543"/>
            <a:ext cx="411081" cy="553673"/>
          </a:xfrm>
          <a:custGeom>
            <a:avLst/>
            <a:gdLst>
              <a:gd name="connsiteX0" fmla="*/ 0 w 411081"/>
              <a:gd name="connsiteY0" fmla="*/ 0 h 553673"/>
              <a:gd name="connsiteX1" fmla="*/ 92279 w 411081"/>
              <a:gd name="connsiteY1" fmla="*/ 134223 h 553673"/>
              <a:gd name="connsiteX2" fmla="*/ 109057 w 411081"/>
              <a:gd name="connsiteY2" fmla="*/ 159390 h 553673"/>
              <a:gd name="connsiteX3" fmla="*/ 117446 w 411081"/>
              <a:gd name="connsiteY3" fmla="*/ 184557 h 553673"/>
              <a:gd name="connsiteX4" fmla="*/ 151002 w 411081"/>
              <a:gd name="connsiteY4" fmla="*/ 234891 h 553673"/>
              <a:gd name="connsiteX5" fmla="*/ 167780 w 411081"/>
              <a:gd name="connsiteY5" fmla="*/ 268447 h 553673"/>
              <a:gd name="connsiteX6" fmla="*/ 192947 w 411081"/>
              <a:gd name="connsiteY6" fmla="*/ 352337 h 553673"/>
              <a:gd name="connsiteX7" fmla="*/ 218113 w 411081"/>
              <a:gd name="connsiteY7" fmla="*/ 377504 h 553673"/>
              <a:gd name="connsiteX8" fmla="*/ 226502 w 411081"/>
              <a:gd name="connsiteY8" fmla="*/ 411060 h 553673"/>
              <a:gd name="connsiteX9" fmla="*/ 260058 w 411081"/>
              <a:gd name="connsiteY9" fmla="*/ 461394 h 553673"/>
              <a:gd name="connsiteX10" fmla="*/ 335559 w 411081"/>
              <a:gd name="connsiteY10" fmla="*/ 511728 h 553673"/>
              <a:gd name="connsiteX11" fmla="*/ 360726 w 411081"/>
              <a:gd name="connsiteY11" fmla="*/ 528506 h 553673"/>
              <a:gd name="connsiteX12" fmla="*/ 411060 w 411081"/>
              <a:gd name="connsiteY12" fmla="*/ 553673 h 55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81" h="553673">
                <a:moveTo>
                  <a:pt x="0" y="0"/>
                </a:moveTo>
                <a:cubicBezTo>
                  <a:pt x="85728" y="102872"/>
                  <a:pt x="-3495" y="-9437"/>
                  <a:pt x="92279" y="134223"/>
                </a:cubicBezTo>
                <a:cubicBezTo>
                  <a:pt x="97872" y="142612"/>
                  <a:pt x="104548" y="150372"/>
                  <a:pt x="109057" y="159390"/>
                </a:cubicBezTo>
                <a:cubicBezTo>
                  <a:pt x="113012" y="167299"/>
                  <a:pt x="113152" y="176827"/>
                  <a:pt x="117446" y="184557"/>
                </a:cubicBezTo>
                <a:cubicBezTo>
                  <a:pt x="127239" y="202184"/>
                  <a:pt x="141984" y="216855"/>
                  <a:pt x="151002" y="234891"/>
                </a:cubicBezTo>
                <a:lnTo>
                  <a:pt x="167780" y="268447"/>
                </a:lnTo>
                <a:cubicBezTo>
                  <a:pt x="173590" y="297497"/>
                  <a:pt x="176716" y="326367"/>
                  <a:pt x="192947" y="352337"/>
                </a:cubicBezTo>
                <a:cubicBezTo>
                  <a:pt x="199235" y="362397"/>
                  <a:pt x="209724" y="369115"/>
                  <a:pt x="218113" y="377504"/>
                </a:cubicBezTo>
                <a:cubicBezTo>
                  <a:pt x="220909" y="388689"/>
                  <a:pt x="221346" y="400748"/>
                  <a:pt x="226502" y="411060"/>
                </a:cubicBezTo>
                <a:cubicBezTo>
                  <a:pt x="235520" y="429096"/>
                  <a:pt x="243280" y="450209"/>
                  <a:pt x="260058" y="461394"/>
                </a:cubicBezTo>
                <a:lnTo>
                  <a:pt x="335559" y="511728"/>
                </a:lnTo>
                <a:cubicBezTo>
                  <a:pt x="343948" y="517321"/>
                  <a:pt x="351161" y="525318"/>
                  <a:pt x="360726" y="528506"/>
                </a:cubicBezTo>
                <a:cubicBezTo>
                  <a:pt x="413713" y="546168"/>
                  <a:pt x="411060" y="527598"/>
                  <a:pt x="411060" y="553673"/>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フリーフォーム: 図形 17">
            <a:extLst>
              <a:ext uri="{FF2B5EF4-FFF2-40B4-BE49-F238E27FC236}">
                <a16:creationId xmlns:a16="http://schemas.microsoft.com/office/drawing/2014/main" id="{767C3A0D-DCDF-402B-B5EF-13A41CD6F1F8}"/>
              </a:ext>
            </a:extLst>
          </p:cNvPr>
          <p:cNvSpPr/>
          <p:nvPr/>
        </p:nvSpPr>
        <p:spPr>
          <a:xfrm>
            <a:off x="4278385" y="3523338"/>
            <a:ext cx="989901" cy="444654"/>
          </a:xfrm>
          <a:custGeom>
            <a:avLst/>
            <a:gdLst>
              <a:gd name="connsiteX0" fmla="*/ 989901 w 989901"/>
              <a:gd name="connsiteY0" fmla="*/ 142650 h 444654"/>
              <a:gd name="connsiteX1" fmla="*/ 947956 w 989901"/>
              <a:gd name="connsiteY1" fmla="*/ 159428 h 444654"/>
              <a:gd name="connsiteX2" fmla="*/ 914400 w 989901"/>
              <a:gd name="connsiteY2" fmla="*/ 184595 h 444654"/>
              <a:gd name="connsiteX3" fmla="*/ 813732 w 989901"/>
              <a:gd name="connsiteY3" fmla="*/ 218151 h 444654"/>
              <a:gd name="connsiteX4" fmla="*/ 788565 w 989901"/>
              <a:gd name="connsiteY4" fmla="*/ 226540 h 444654"/>
              <a:gd name="connsiteX5" fmla="*/ 738232 w 989901"/>
              <a:gd name="connsiteY5" fmla="*/ 260096 h 444654"/>
              <a:gd name="connsiteX6" fmla="*/ 713065 w 989901"/>
              <a:gd name="connsiteY6" fmla="*/ 276874 h 444654"/>
              <a:gd name="connsiteX7" fmla="*/ 679509 w 989901"/>
              <a:gd name="connsiteY7" fmla="*/ 302041 h 444654"/>
              <a:gd name="connsiteX8" fmla="*/ 645953 w 989901"/>
              <a:gd name="connsiteY8" fmla="*/ 318819 h 444654"/>
              <a:gd name="connsiteX9" fmla="*/ 604008 w 989901"/>
              <a:gd name="connsiteY9" fmla="*/ 352375 h 444654"/>
              <a:gd name="connsiteX10" fmla="*/ 545285 w 989901"/>
              <a:gd name="connsiteY10" fmla="*/ 369153 h 444654"/>
              <a:gd name="connsiteX11" fmla="*/ 503340 w 989901"/>
              <a:gd name="connsiteY11" fmla="*/ 385931 h 444654"/>
              <a:gd name="connsiteX12" fmla="*/ 478173 w 989901"/>
              <a:gd name="connsiteY12" fmla="*/ 394320 h 444654"/>
              <a:gd name="connsiteX13" fmla="*/ 436228 w 989901"/>
              <a:gd name="connsiteY13" fmla="*/ 411098 h 444654"/>
              <a:gd name="connsiteX14" fmla="*/ 385894 w 989901"/>
              <a:gd name="connsiteY14" fmla="*/ 427876 h 444654"/>
              <a:gd name="connsiteX15" fmla="*/ 310393 w 989901"/>
              <a:gd name="connsiteY15" fmla="*/ 444654 h 444654"/>
              <a:gd name="connsiteX16" fmla="*/ 226503 w 989901"/>
              <a:gd name="connsiteY16" fmla="*/ 436265 h 444654"/>
              <a:gd name="connsiteX17" fmla="*/ 184558 w 989901"/>
              <a:gd name="connsiteY17" fmla="*/ 394320 h 444654"/>
              <a:gd name="connsiteX18" fmla="*/ 159391 w 989901"/>
              <a:gd name="connsiteY18" fmla="*/ 377542 h 444654"/>
              <a:gd name="connsiteX19" fmla="*/ 125835 w 989901"/>
              <a:gd name="connsiteY19" fmla="*/ 327208 h 444654"/>
              <a:gd name="connsiteX20" fmla="*/ 117446 w 989901"/>
              <a:gd name="connsiteY20" fmla="*/ 302041 h 444654"/>
              <a:gd name="connsiteX21" fmla="*/ 75501 w 989901"/>
              <a:gd name="connsiteY21" fmla="*/ 234929 h 444654"/>
              <a:gd name="connsiteX22" fmla="*/ 67112 w 989901"/>
              <a:gd name="connsiteY22" fmla="*/ 201373 h 444654"/>
              <a:gd name="connsiteX23" fmla="*/ 33556 w 989901"/>
              <a:gd name="connsiteY23" fmla="*/ 151039 h 444654"/>
              <a:gd name="connsiteX24" fmla="*/ 8389 w 989901"/>
              <a:gd name="connsiteY24" fmla="*/ 100705 h 444654"/>
              <a:gd name="connsiteX25" fmla="*/ 0 w 989901"/>
              <a:gd name="connsiteY25" fmla="*/ 75538 h 444654"/>
              <a:gd name="connsiteX26" fmla="*/ 16778 w 989901"/>
              <a:gd name="connsiteY26" fmla="*/ 41983 h 444654"/>
              <a:gd name="connsiteX27" fmla="*/ 75501 w 989901"/>
              <a:gd name="connsiteY27" fmla="*/ 8427 h 444654"/>
              <a:gd name="connsiteX28" fmla="*/ 134224 w 989901"/>
              <a:gd name="connsiteY28" fmla="*/ 38 h 44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89901" h="444654">
                <a:moveTo>
                  <a:pt x="989901" y="142650"/>
                </a:moveTo>
                <a:cubicBezTo>
                  <a:pt x="975919" y="148243"/>
                  <a:pt x="961120" y="152115"/>
                  <a:pt x="947956" y="159428"/>
                </a:cubicBezTo>
                <a:cubicBezTo>
                  <a:pt x="935734" y="166218"/>
                  <a:pt x="927209" y="178991"/>
                  <a:pt x="914400" y="184595"/>
                </a:cubicBezTo>
                <a:cubicBezTo>
                  <a:pt x="881994" y="198772"/>
                  <a:pt x="847288" y="206966"/>
                  <a:pt x="813732" y="218151"/>
                </a:cubicBezTo>
                <a:cubicBezTo>
                  <a:pt x="805343" y="220947"/>
                  <a:pt x="795923" y="221635"/>
                  <a:pt x="788565" y="226540"/>
                </a:cubicBezTo>
                <a:lnTo>
                  <a:pt x="738232" y="260096"/>
                </a:lnTo>
                <a:cubicBezTo>
                  <a:pt x="729843" y="265689"/>
                  <a:pt x="721131" y="270825"/>
                  <a:pt x="713065" y="276874"/>
                </a:cubicBezTo>
                <a:cubicBezTo>
                  <a:pt x="701880" y="285263"/>
                  <a:pt x="691365" y="294631"/>
                  <a:pt x="679509" y="302041"/>
                </a:cubicBezTo>
                <a:cubicBezTo>
                  <a:pt x="668904" y="308669"/>
                  <a:pt x="656358" y="311882"/>
                  <a:pt x="645953" y="318819"/>
                </a:cubicBezTo>
                <a:cubicBezTo>
                  <a:pt x="631055" y="328751"/>
                  <a:pt x="619192" y="342885"/>
                  <a:pt x="604008" y="352375"/>
                </a:cubicBezTo>
                <a:cubicBezTo>
                  <a:pt x="594775" y="358146"/>
                  <a:pt x="552383" y="366787"/>
                  <a:pt x="545285" y="369153"/>
                </a:cubicBezTo>
                <a:cubicBezTo>
                  <a:pt x="530999" y="373915"/>
                  <a:pt x="517440" y="380644"/>
                  <a:pt x="503340" y="385931"/>
                </a:cubicBezTo>
                <a:cubicBezTo>
                  <a:pt x="495060" y="389036"/>
                  <a:pt x="486453" y="391215"/>
                  <a:pt x="478173" y="394320"/>
                </a:cubicBezTo>
                <a:cubicBezTo>
                  <a:pt x="464073" y="399607"/>
                  <a:pt x="450380" y="405952"/>
                  <a:pt x="436228" y="411098"/>
                </a:cubicBezTo>
                <a:cubicBezTo>
                  <a:pt x="419607" y="417142"/>
                  <a:pt x="403052" y="423587"/>
                  <a:pt x="385894" y="427876"/>
                </a:cubicBezTo>
                <a:cubicBezTo>
                  <a:pt x="338505" y="439723"/>
                  <a:pt x="363644" y="434004"/>
                  <a:pt x="310393" y="444654"/>
                </a:cubicBezTo>
                <a:cubicBezTo>
                  <a:pt x="282430" y="441858"/>
                  <a:pt x="253886" y="442584"/>
                  <a:pt x="226503" y="436265"/>
                </a:cubicBezTo>
                <a:cubicBezTo>
                  <a:pt x="197421" y="429554"/>
                  <a:pt x="202455" y="412217"/>
                  <a:pt x="184558" y="394320"/>
                </a:cubicBezTo>
                <a:cubicBezTo>
                  <a:pt x="177429" y="387191"/>
                  <a:pt x="167780" y="383135"/>
                  <a:pt x="159391" y="377542"/>
                </a:cubicBezTo>
                <a:cubicBezTo>
                  <a:pt x="148206" y="360764"/>
                  <a:pt x="132212" y="346338"/>
                  <a:pt x="125835" y="327208"/>
                </a:cubicBezTo>
                <a:cubicBezTo>
                  <a:pt x="123039" y="318819"/>
                  <a:pt x="121833" y="309719"/>
                  <a:pt x="117446" y="302041"/>
                </a:cubicBezTo>
                <a:cubicBezTo>
                  <a:pt x="88652" y="251652"/>
                  <a:pt x="95065" y="287098"/>
                  <a:pt x="75501" y="234929"/>
                </a:cubicBezTo>
                <a:cubicBezTo>
                  <a:pt x="71453" y="224134"/>
                  <a:pt x="72268" y="211685"/>
                  <a:pt x="67112" y="201373"/>
                </a:cubicBezTo>
                <a:cubicBezTo>
                  <a:pt x="58094" y="183337"/>
                  <a:pt x="39933" y="170169"/>
                  <a:pt x="33556" y="151039"/>
                </a:cubicBezTo>
                <a:cubicBezTo>
                  <a:pt x="12470" y="87781"/>
                  <a:pt x="40914" y="165754"/>
                  <a:pt x="8389" y="100705"/>
                </a:cubicBezTo>
                <a:cubicBezTo>
                  <a:pt x="4434" y="92796"/>
                  <a:pt x="2796" y="83927"/>
                  <a:pt x="0" y="75538"/>
                </a:cubicBezTo>
                <a:cubicBezTo>
                  <a:pt x="5593" y="64353"/>
                  <a:pt x="8640" y="51478"/>
                  <a:pt x="16778" y="41983"/>
                </a:cubicBezTo>
                <a:cubicBezTo>
                  <a:pt x="33416" y="22572"/>
                  <a:pt x="52244" y="14241"/>
                  <a:pt x="75501" y="8427"/>
                </a:cubicBezTo>
                <a:cubicBezTo>
                  <a:pt x="113444" y="-1059"/>
                  <a:pt x="106908" y="38"/>
                  <a:pt x="134224" y="38"/>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67442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29AC6D-E1C2-479A-BDB9-D30818232981}"/>
              </a:ext>
            </a:extLst>
          </p:cNvPr>
          <p:cNvSpPr>
            <a:spLocks noGrp="1"/>
          </p:cNvSpPr>
          <p:nvPr>
            <p:ph type="title"/>
          </p:nvPr>
        </p:nvSpPr>
        <p:spPr/>
        <p:txBody>
          <a:bodyPr/>
          <a:lstStyle/>
          <a:p>
            <a:r>
              <a:rPr kumimoji="1" lang="ja-JP" altLang="en-US" dirty="0"/>
              <a:t>ステップ１．共出語の探索</a:t>
            </a:r>
          </a:p>
        </p:txBody>
      </p:sp>
      <p:sp>
        <p:nvSpPr>
          <p:cNvPr id="3" name="テキスト プレースホルダー 2">
            <a:extLst>
              <a:ext uri="{FF2B5EF4-FFF2-40B4-BE49-F238E27FC236}">
                <a16:creationId xmlns:a16="http://schemas.microsoft.com/office/drawing/2014/main" id="{1C30E7F1-9030-4181-878C-E9BB3EEC3ECA}"/>
              </a:ext>
            </a:extLst>
          </p:cNvPr>
          <p:cNvSpPr>
            <a:spLocks noGrp="1"/>
          </p:cNvSpPr>
          <p:nvPr>
            <p:ph type="body" idx="1"/>
          </p:nvPr>
        </p:nvSpPr>
        <p:spPr/>
        <p:txBody>
          <a:bodyPr/>
          <a:lstStyle/>
          <a:p>
            <a:r>
              <a:rPr kumimoji="1" lang="ja-JP" altLang="en-US" dirty="0"/>
              <a:t>用途の探索</a:t>
            </a:r>
          </a:p>
        </p:txBody>
      </p:sp>
      <p:sp>
        <p:nvSpPr>
          <p:cNvPr id="4" name="フッター プレースホルダー 3">
            <a:extLst>
              <a:ext uri="{FF2B5EF4-FFF2-40B4-BE49-F238E27FC236}">
                <a16:creationId xmlns:a16="http://schemas.microsoft.com/office/drawing/2014/main" id="{EF60E65E-9D5A-4B66-B1BF-31024BD59E9B}"/>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1D656135-8A42-4C73-9EC8-08C7D90DA43F}"/>
              </a:ext>
            </a:extLst>
          </p:cNvPr>
          <p:cNvSpPr>
            <a:spLocks noGrp="1"/>
          </p:cNvSpPr>
          <p:nvPr>
            <p:ph type="sldNum" sz="quarter" idx="12"/>
          </p:nvPr>
        </p:nvSpPr>
        <p:spPr/>
        <p:txBody>
          <a:bodyPr/>
          <a:lstStyle/>
          <a:p>
            <a:fld id="{F48F7E16-ADB4-B142-B332-263287BED0B0}" type="slidenum">
              <a:rPr lang="ja-JP" altLang="en-US" smtClean="0"/>
              <a:pPr/>
              <a:t>8</a:t>
            </a:fld>
            <a:endParaRPr lang="ja-JP" altLang="en-US"/>
          </a:p>
        </p:txBody>
      </p:sp>
    </p:spTree>
    <p:extLst>
      <p:ext uri="{BB962C8B-B14F-4D97-AF65-F5344CB8AC3E}">
        <p14:creationId xmlns:p14="http://schemas.microsoft.com/office/powerpoint/2010/main" val="2186755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ADA467-0C6E-4507-B202-A38932FB3646}"/>
              </a:ext>
            </a:extLst>
          </p:cNvPr>
          <p:cNvSpPr>
            <a:spLocks noGrp="1"/>
          </p:cNvSpPr>
          <p:nvPr>
            <p:ph type="title"/>
          </p:nvPr>
        </p:nvSpPr>
        <p:spPr/>
        <p:txBody>
          <a:bodyPr/>
          <a:lstStyle/>
          <a:p>
            <a:r>
              <a:rPr kumimoji="1" lang="ja-JP" altLang="en-US" dirty="0"/>
              <a:t>共出語の検索</a:t>
            </a:r>
          </a:p>
        </p:txBody>
      </p:sp>
      <p:sp>
        <p:nvSpPr>
          <p:cNvPr id="3" name="フッター プレースホルダー 2">
            <a:extLst>
              <a:ext uri="{FF2B5EF4-FFF2-40B4-BE49-F238E27FC236}">
                <a16:creationId xmlns:a16="http://schemas.microsoft.com/office/drawing/2014/main" id="{7D07FEF4-833D-45F2-A52E-129D23F1ACE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403694E-F6B1-4C90-B2E9-82201DB07AE9}"/>
              </a:ext>
            </a:extLst>
          </p:cNvPr>
          <p:cNvSpPr>
            <a:spLocks noGrp="1"/>
          </p:cNvSpPr>
          <p:nvPr>
            <p:ph type="sldNum" sz="quarter" idx="12"/>
          </p:nvPr>
        </p:nvSpPr>
        <p:spPr/>
        <p:txBody>
          <a:bodyPr/>
          <a:lstStyle/>
          <a:p>
            <a:fld id="{F48F7E16-ADB4-B142-B332-263287BED0B0}" type="slidenum">
              <a:rPr lang="ja-JP" altLang="en-US" smtClean="0"/>
              <a:pPr/>
              <a:t>9</a:t>
            </a:fld>
            <a:endParaRPr lang="ja-JP" altLang="en-US" dirty="0"/>
          </a:p>
        </p:txBody>
      </p:sp>
      <p:pic>
        <p:nvPicPr>
          <p:cNvPr id="6" name="図 5">
            <a:extLst>
              <a:ext uri="{FF2B5EF4-FFF2-40B4-BE49-F238E27FC236}">
                <a16:creationId xmlns:a16="http://schemas.microsoft.com/office/drawing/2014/main" id="{D9B42152-C901-4EE8-8789-D7F08DD61621}"/>
              </a:ext>
            </a:extLst>
          </p:cNvPr>
          <p:cNvPicPr>
            <a:picLocks noChangeAspect="1"/>
          </p:cNvPicPr>
          <p:nvPr/>
        </p:nvPicPr>
        <p:blipFill>
          <a:blip r:embed="rId2"/>
          <a:stretch>
            <a:fillRect/>
          </a:stretch>
        </p:blipFill>
        <p:spPr>
          <a:xfrm>
            <a:off x="3099088" y="884361"/>
            <a:ext cx="6489412" cy="3991743"/>
          </a:xfrm>
          <a:prstGeom prst="rect">
            <a:avLst/>
          </a:prstGeom>
        </p:spPr>
      </p:pic>
      <p:sp>
        <p:nvSpPr>
          <p:cNvPr id="8" name="テキスト ボックス 7">
            <a:extLst>
              <a:ext uri="{FF2B5EF4-FFF2-40B4-BE49-F238E27FC236}">
                <a16:creationId xmlns:a16="http://schemas.microsoft.com/office/drawing/2014/main" id="{FC8BAB8A-8A61-47C9-B925-F27790C818E8}"/>
              </a:ext>
            </a:extLst>
          </p:cNvPr>
          <p:cNvSpPr txBox="1"/>
          <p:nvPr/>
        </p:nvSpPr>
        <p:spPr>
          <a:xfrm>
            <a:off x="4176584" y="4876104"/>
            <a:ext cx="4955058" cy="369332"/>
          </a:xfrm>
          <a:prstGeom prst="rect">
            <a:avLst/>
          </a:prstGeom>
          <a:noFill/>
        </p:spPr>
        <p:txBody>
          <a:bodyPr wrap="square">
            <a:spAutoFit/>
          </a:bodyPr>
          <a:lstStyle/>
          <a:p>
            <a:r>
              <a:rPr lang="ja-JP" altLang="en-US" dirty="0"/>
              <a:t>出典　https://jglobal.jst.go.jp/</a:t>
            </a:r>
          </a:p>
        </p:txBody>
      </p:sp>
      <p:sp>
        <p:nvSpPr>
          <p:cNvPr id="5" name="テキスト ボックス 4">
            <a:extLst>
              <a:ext uri="{FF2B5EF4-FFF2-40B4-BE49-F238E27FC236}">
                <a16:creationId xmlns:a16="http://schemas.microsoft.com/office/drawing/2014/main" id="{87FB5874-380C-4C9B-8DC9-E5E3A24D9EDC}"/>
              </a:ext>
            </a:extLst>
          </p:cNvPr>
          <p:cNvSpPr txBox="1"/>
          <p:nvPr/>
        </p:nvSpPr>
        <p:spPr>
          <a:xfrm>
            <a:off x="168582" y="854864"/>
            <a:ext cx="2930505" cy="5078313"/>
          </a:xfrm>
          <a:prstGeom prst="rect">
            <a:avLst/>
          </a:prstGeom>
          <a:noFill/>
        </p:spPr>
        <p:txBody>
          <a:bodyPr wrap="square" rtlCol="0">
            <a:spAutoFit/>
          </a:bodyPr>
          <a:lstStyle/>
          <a:p>
            <a:r>
              <a:rPr kumimoji="1" lang="ja-JP" altLang="en-US" dirty="0"/>
              <a:t>共出語とは？</a:t>
            </a:r>
            <a:endParaRPr kumimoji="1" lang="en-US" altLang="ja-JP" dirty="0"/>
          </a:p>
          <a:p>
            <a:r>
              <a:rPr lang="ja-JP" altLang="en-US" dirty="0"/>
              <a:t>同じ文献内に同居する言葉のこと。</a:t>
            </a:r>
            <a:endParaRPr lang="en-US" altLang="ja-JP" dirty="0"/>
          </a:p>
          <a:p>
            <a:endParaRPr kumimoji="1" lang="en-US" altLang="ja-JP" dirty="0"/>
          </a:p>
          <a:p>
            <a:r>
              <a:rPr lang="ja-JP" altLang="en-US" dirty="0"/>
              <a:t>例えば、「レーザー」の共起語に「</a:t>
            </a:r>
            <a:r>
              <a:rPr lang="en-US" altLang="ja-JP" dirty="0"/>
              <a:t>CO2</a:t>
            </a:r>
            <a:r>
              <a:rPr lang="ja-JP" altLang="en-US" dirty="0"/>
              <a:t>／炭酸ガス」や「半導体」がある。これは、レーザーの光源を指す。</a:t>
            </a:r>
            <a:endParaRPr lang="en-US" altLang="ja-JP" dirty="0"/>
          </a:p>
          <a:p>
            <a:endParaRPr kumimoji="1" lang="en-US" altLang="ja-JP" dirty="0"/>
          </a:p>
          <a:p>
            <a:r>
              <a:rPr kumimoji="1" lang="ja-JP" altLang="en-US" dirty="0"/>
              <a:t>また、レーザーの共起語として「加工」がある。これはレーザー加工という用途を指す。</a:t>
            </a:r>
            <a:endParaRPr kumimoji="1" lang="en-US" altLang="ja-JP" dirty="0"/>
          </a:p>
          <a:p>
            <a:endParaRPr lang="en-US" altLang="ja-JP" dirty="0"/>
          </a:p>
          <a:p>
            <a:r>
              <a:rPr kumimoji="1" lang="ja-JP" altLang="en-US" dirty="0"/>
              <a:t>また、</a:t>
            </a:r>
            <a:r>
              <a:rPr kumimoji="1" lang="en-US" altLang="ja-JP" dirty="0"/>
              <a:t>LiDAR</a:t>
            </a:r>
            <a:r>
              <a:rPr kumimoji="1" lang="ja-JP" altLang="en-US" dirty="0"/>
              <a:t>という言葉もある。これは</a:t>
            </a:r>
            <a:r>
              <a:rPr lang="ja-JP" altLang="en-US" dirty="0"/>
              <a:t>形状計測・距離計測装置であり、用途を意味する。</a:t>
            </a:r>
            <a:endParaRPr kumimoji="1" lang="ja-JP" altLang="en-US" dirty="0"/>
          </a:p>
        </p:txBody>
      </p:sp>
      <p:sp>
        <p:nvSpPr>
          <p:cNvPr id="9" name="テキスト ボックス 8">
            <a:extLst>
              <a:ext uri="{FF2B5EF4-FFF2-40B4-BE49-F238E27FC236}">
                <a16:creationId xmlns:a16="http://schemas.microsoft.com/office/drawing/2014/main" id="{000D9CB0-F76F-4F4A-B850-2B067C95609C}"/>
              </a:ext>
            </a:extLst>
          </p:cNvPr>
          <p:cNvSpPr txBox="1"/>
          <p:nvPr/>
        </p:nvSpPr>
        <p:spPr>
          <a:xfrm>
            <a:off x="1633834" y="6024524"/>
            <a:ext cx="4953698" cy="369332"/>
          </a:xfrm>
          <a:prstGeom prst="rect">
            <a:avLst/>
          </a:prstGeom>
          <a:noFill/>
        </p:spPr>
        <p:txBody>
          <a:bodyPr wrap="square">
            <a:spAutoFit/>
          </a:bodyPr>
          <a:lstStyle/>
          <a:p>
            <a:r>
              <a:rPr kumimoji="1" lang="en-US" altLang="ja-JP" dirty="0"/>
              <a:t>LiDAR…</a:t>
            </a:r>
            <a:r>
              <a:rPr lang="en-US" altLang="ja-JP" b="0" i="0" dirty="0">
                <a:solidFill>
                  <a:srgbClr val="222222"/>
                </a:solidFill>
                <a:effectLst/>
                <a:latin typeface="arial" panose="020B0604020202020204" pitchFamily="34" charset="0"/>
              </a:rPr>
              <a:t> Light Detection and Ranging</a:t>
            </a:r>
            <a:endParaRPr lang="ja-JP" altLang="en-US" dirty="0"/>
          </a:p>
        </p:txBody>
      </p:sp>
    </p:spTree>
    <p:extLst>
      <p:ext uri="{BB962C8B-B14F-4D97-AF65-F5344CB8AC3E}">
        <p14:creationId xmlns:p14="http://schemas.microsoft.com/office/powerpoint/2010/main" val="1431307342"/>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29782</TotalTime>
  <Words>2771</Words>
  <Application>Microsoft Macintosh PowerPoint</Application>
  <PresentationFormat>A4 Paper (210x297 mm)</PresentationFormat>
  <Paragraphs>449</Paragraphs>
  <Slides>33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Meiryo</vt:lpstr>
      <vt:lpstr>Meiryo</vt:lpstr>
      <vt:lpstr>UD デジタル 教科書体 N-R</vt:lpstr>
      <vt:lpstr>Arial</vt:lpstr>
      <vt:lpstr>Arial</vt:lpstr>
      <vt:lpstr>Calibri</vt:lpstr>
      <vt:lpstr>Wingdings</vt:lpstr>
      <vt:lpstr>ホワイト</vt:lpstr>
      <vt:lpstr>技術マーケティング研修 用途探索マニュアル</vt:lpstr>
      <vt:lpstr>その①　用途の探索「といえば法」</vt:lpstr>
      <vt:lpstr>このセミナーで取り扱う事例</vt:lpstr>
      <vt:lpstr>トレンド分析手法／用途探索手法（IPL）／市場規模調査／事業イメージ</vt:lpstr>
      <vt:lpstr>用途探索の方法　「といえば法」</vt:lpstr>
      <vt:lpstr>全体の流れ</vt:lpstr>
      <vt:lpstr>この資料で想定するケース</vt:lpstr>
      <vt:lpstr>ステップ１．共出語の探索</vt:lpstr>
      <vt:lpstr>共出語の検索</vt:lpstr>
      <vt:lpstr>シソーラスマップをクリック</vt:lpstr>
      <vt:lpstr>PowerPoint Presentation</vt:lpstr>
      <vt:lpstr>共出語、関連語の表示</vt:lpstr>
      <vt:lpstr>次の段階の調査もする</vt:lpstr>
      <vt:lpstr>３層で整理する</vt:lpstr>
      <vt:lpstr>ステップ２．特許文献の検索</vt:lpstr>
      <vt:lpstr>特許文献と検索条件設定の考え方</vt:lpstr>
      <vt:lpstr>３層を、検索式に反映させる</vt:lpstr>
      <vt:lpstr>検索条件ごとの検索結果</vt:lpstr>
      <vt:lpstr>ダウンロードする項目</vt:lpstr>
      <vt:lpstr>可視化する</vt:lpstr>
      <vt:lpstr>用途分析マップのイメージ</vt:lpstr>
      <vt:lpstr>眺めていく</vt:lpstr>
      <vt:lpstr>ステップ３．非特許文献の検索</vt:lpstr>
      <vt:lpstr>非特許文献の考え方</vt:lpstr>
      <vt:lpstr>Google検索の場合</vt:lpstr>
      <vt:lpstr>Gsearch</vt:lpstr>
      <vt:lpstr>PowerPoint Presentation</vt:lpstr>
      <vt:lpstr>Google Scholar</vt:lpstr>
      <vt:lpstr>ステップ４．用途候補のまとめ</vt:lpstr>
      <vt:lpstr>アプリケーション候補のまとめ方</vt:lpstr>
      <vt:lpstr>検索過程の明示</vt:lpstr>
      <vt:lpstr>考慮点</vt:lpstr>
      <vt:lpstr>技術をどう捉えるか？</vt:lpstr>
    </vt:vector>
  </TitlesOfParts>
  <Manager/>
  <Company>JOSUI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nakamura daisuke</dc:creator>
  <cp:keywords/>
  <dc:description/>
  <cp:lastModifiedBy>如 水</cp:lastModifiedBy>
  <cp:revision>1572</cp:revision>
  <cp:lastPrinted>2020-01-18T00:54:32Z</cp:lastPrinted>
  <dcterms:created xsi:type="dcterms:W3CDTF">2013-05-29T04:50:50Z</dcterms:created>
  <dcterms:modified xsi:type="dcterms:W3CDTF">2022-06-26T23:50:42Z</dcterms:modified>
  <cp:category/>
</cp:coreProperties>
</file>