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32" r:id="rId2"/>
    <p:sldId id="1971" r:id="rId3"/>
    <p:sldId id="1973" r:id="rId4"/>
    <p:sldId id="1974" r:id="rId5"/>
    <p:sldId id="1975" r:id="rId6"/>
    <p:sldId id="1972" r:id="rId7"/>
  </p:sldIdLst>
  <p:sldSz cx="9906000" cy="6858000" type="A4"/>
  <p:notesSz cx="6735763" cy="98663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9F3"/>
    <a:srgbClr val="FDF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淡色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中間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淡色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04" autoAdjust="0"/>
    <p:restoredTop sz="99831" autoAdjust="0"/>
  </p:normalViewPr>
  <p:slideViewPr>
    <p:cSldViewPr snapToGrid="0" snapToObjects="1">
      <p:cViewPr varScale="1">
        <p:scale>
          <a:sx n="132" d="100"/>
          <a:sy n="132" d="100"/>
        </p:scale>
        <p:origin x="640" y="1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528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8C364-0EFD-384D-A2C9-C3EDC5D1689C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DCA45-9B7B-5F4B-8B97-979AB62F16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019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0F478-B637-A24B-8C53-7C398FC80430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0EB45-CBA2-4B45-9E87-A539E144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7426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  <a:p>
            <a:r>
              <a:rPr kumimoji="1" lang="ja-JP" altLang="en-US" dirty="0"/>
              <a:t>----- 会議メモ (2013/06/03 16:52) -----</a:t>
            </a:r>
          </a:p>
          <a:p>
            <a:r>
              <a:rPr kumimoji="1" lang="ja-JP" altLang="en-US" dirty="0"/>
              <a:t>いくらなんでも２時間は無理です^^</a:t>
            </a:r>
          </a:p>
          <a:p>
            <a:r>
              <a:rPr kumimoji="1" lang="ja-JP" altLang="en-US" dirty="0"/>
              <a:t>自己紹介、NEC　→　スクウェイブ</a:t>
            </a:r>
          </a:p>
          <a:p>
            <a:r>
              <a:rPr kumimoji="1" lang="ja-JP" altLang="en-US" dirty="0"/>
              <a:t>事業技術者　→　コンサルタントとしてのキャリア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0EB45-CBA2-4B45-9E87-A539E1441BC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717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54"/>
            <a:ext cx="8420100" cy="491979"/>
          </a:xfrm>
        </p:spPr>
        <p:txBody>
          <a:bodyPr>
            <a:normAutofit/>
          </a:bodyPr>
          <a:lstStyle>
            <a:lvl1pPr algn="l">
              <a:defRPr sz="2000">
                <a:latin typeface="+mj-ea"/>
                <a:ea typeface="+mj-ea"/>
                <a:cs typeface="ヒラギノ角ゴ Pro W3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5118736"/>
            <a:ext cx="6934200" cy="520064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latin typeface="+mn-ea"/>
                <a:ea typeface="+mn-ea"/>
                <a:cs typeface="ヒラギノ角ゴ Pro W3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pic>
        <p:nvPicPr>
          <p:cNvPr id="5" name="図 4" descr="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F6CD9E61-BF8B-F649-9CA7-D86F526A29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5400" y="3881120"/>
            <a:ext cx="855199" cy="107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78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15B5-4DC5-2F43-AC01-5BA844625AB8}" type="datetime1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65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67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67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29709-784E-D14F-A075-ACACE52D2EEE}" type="datetime1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342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</a:t>
            </a:r>
            <a:fld id="{09B36143-1A22-4996-9A1E-DFCCED675A4F}" type="slidenum">
              <a:rPr lang="en-US" altLang="ja-JP" sz="1400"/>
              <a:pPr>
                <a:defRPr/>
              </a:pPr>
              <a:t>‹#›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22566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5409" y="29"/>
            <a:ext cx="8769991" cy="402653"/>
          </a:xfrm>
        </p:spPr>
        <p:txBody>
          <a:bodyPr>
            <a:normAutofit/>
          </a:bodyPr>
          <a:lstStyle>
            <a:lvl1pPr algn="l">
              <a:defRPr sz="1600"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6538941"/>
            <a:ext cx="2311400" cy="365125"/>
          </a:xfrm>
        </p:spPr>
        <p:txBody>
          <a:bodyPr/>
          <a:lstStyle>
            <a:lvl1pPr>
              <a:defRPr>
                <a:latin typeface="メイリオ"/>
                <a:ea typeface="メイリオ"/>
                <a:cs typeface="メイリオ"/>
              </a:defRPr>
            </a:lvl1pPr>
          </a:lstStyle>
          <a:p>
            <a:fld id="{680898A8-7156-CF43-AA84-A605453375BA}" type="datetime1">
              <a:rPr lang="ja-JP" altLang="en-US" smtClean="0"/>
              <a:t>2022/12/9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-1" y="6538941"/>
            <a:ext cx="9588501" cy="316775"/>
          </a:xfrm>
        </p:spPr>
        <p:txBody>
          <a:bodyPr/>
          <a:lstStyle>
            <a:lvl1pPr algn="l">
              <a:defRPr sz="1050" b="0" i="0">
                <a:solidFill>
                  <a:schemeClr val="tx1"/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94600" y="6538941"/>
            <a:ext cx="2311400" cy="316775"/>
          </a:xfrm>
        </p:spPr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402653"/>
            <a:ext cx="9906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0" name="図 9">
            <a:extLst>
              <a:ext uri="{FF2B5EF4-FFF2-40B4-BE49-F238E27FC236}">
                <a16:creationId xmlns:a16="http://schemas.microsoft.com/office/drawing/2014/main" id="{97A79580-F31D-0648-A8E8-AD05B02D97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76603" y="23081"/>
            <a:ext cx="319308" cy="40068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schemeClr val="bg1">
                <a:lumMod val="85000"/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5D360F65-5893-2B4E-B07C-8A7FB65D3E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45807" y="23081"/>
            <a:ext cx="1342693" cy="239766"/>
          </a:xfrm>
          <a:prstGeom prst="rect">
            <a:avLst/>
          </a:prstGeom>
        </p:spPr>
      </p:pic>
      <p:pic>
        <p:nvPicPr>
          <p:cNvPr id="12" name="図 11" descr="座る, テーブル, フロント, 光 が含まれている画像&#10;&#10;自動的に生成された説明">
            <a:extLst>
              <a:ext uri="{FF2B5EF4-FFF2-40B4-BE49-F238E27FC236}">
                <a16:creationId xmlns:a16="http://schemas.microsoft.com/office/drawing/2014/main" id="{37981B85-D9DB-464F-A940-97EE08DE8F6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334196" y="223423"/>
            <a:ext cx="1162407" cy="16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71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29"/>
            <a:ext cx="8420100" cy="1362075"/>
          </a:xfrm>
        </p:spPr>
        <p:txBody>
          <a:bodyPr anchor="t"/>
          <a:lstStyle>
            <a:lvl1pPr algn="l">
              <a:defRPr sz="4000" b="0" cap="all"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42D1-C844-984B-8BB7-88EE201A4FDC}" type="datetime1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" y="6527773"/>
            <a:ext cx="10005847" cy="365125"/>
          </a:xfrm>
        </p:spPr>
        <p:txBody>
          <a:bodyPr/>
          <a:lstStyle>
            <a:lvl1pPr algn="l">
              <a:defRPr sz="1100" b="0" i="0">
                <a:solidFill>
                  <a:srgbClr val="000000"/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94600" y="6192457"/>
            <a:ext cx="2311400" cy="365125"/>
          </a:xfrm>
        </p:spPr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69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3D7C-472D-5C46-A862-A47613F08B6A}" type="datetime1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41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7166-5A22-D346-BA19-946B86F7047F}" type="datetime1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81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A49E-80AA-1240-B8A3-4476AB01BC83}" type="datetime1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52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9309-30AB-3145-9CD9-A5EAB7D8B92F}" type="datetime1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95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79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B253-6573-CE46-94FC-B42EB3323C1A}" type="datetime1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01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B4C2-ACEC-D643-8E82-D703210213AD}" type="datetime1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3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7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3390A-E04D-9443-9683-6B7F64FE230E}" type="datetime1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7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© JOSUI INC.</a:t>
            </a:r>
            <a:r>
              <a:rPr kumimoji="1" lang="ja-JP" altLang="en-US"/>
              <a:t>　許可のない複製は法律で禁止されています。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7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F7E16-ADB4-B142-B332-263287BED0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81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75192" y="1445421"/>
            <a:ext cx="9358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>
                <a:latin typeface="Meiryo" charset="-128"/>
                <a:ea typeface="Meiryo" charset="-128"/>
                <a:cs typeface="Meiryo" charset="-128"/>
              </a:rPr>
              <a:t>技術マーケティング研修</a:t>
            </a:r>
            <a:endParaRPr lang="en-US" altLang="ja-JP" sz="3600" dirty="0">
              <a:latin typeface="Meiryo" charset="-128"/>
              <a:ea typeface="Meiryo" charset="-128"/>
              <a:cs typeface="Meiryo" charset="-128"/>
            </a:endParaRPr>
          </a:p>
          <a:p>
            <a:pPr algn="ctr"/>
            <a:r>
              <a:rPr lang="ja-JP" altLang="en-US" sz="3600">
                <a:latin typeface="Meiryo" charset="-128"/>
                <a:ea typeface="Meiryo" charset="-128"/>
                <a:cs typeface="Meiryo" charset="-128"/>
              </a:rPr>
              <a:t>投資とリターン</a:t>
            </a:r>
            <a:endParaRPr lang="en-US" altLang="ja-JP" sz="3600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" y="5110372"/>
            <a:ext cx="990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Meiryo" charset="-128"/>
                <a:ea typeface="Meiryo" charset="-128"/>
                <a:cs typeface="Meiryo" charset="-128"/>
              </a:rPr>
              <a:t>　株式</a:t>
            </a:r>
            <a:r>
              <a:rPr kumimoji="1" lang="ja-JP" altLang="en-US" dirty="0">
                <a:latin typeface="Meiryo" charset="-128"/>
                <a:ea typeface="Meiryo" charset="-128"/>
                <a:cs typeface="Meiryo" charset="-128"/>
              </a:rPr>
              <a:t>会社如水</a:t>
            </a:r>
            <a:endParaRPr kumimoji="1" lang="en-US" altLang="ja-JP" dirty="0">
              <a:latin typeface="Meiryo" charset="-128"/>
              <a:ea typeface="Meiryo" charset="-128"/>
              <a:cs typeface="Meiryo" charset="-128"/>
            </a:endParaRPr>
          </a:p>
          <a:p>
            <a:pPr algn="ctr"/>
            <a:r>
              <a:rPr lang="ja-JP" altLang="en-US">
                <a:latin typeface="Meiryo" charset="-128"/>
                <a:ea typeface="Meiryo" charset="-128"/>
                <a:cs typeface="Meiryo" charset="-128"/>
              </a:rPr>
              <a:t>　代表・弁理士　中村大介</a:t>
            </a:r>
            <a:endParaRPr kumimoji="1" lang="ja-JP" altLang="en-US" dirty="0">
              <a:latin typeface="Meiryo" charset="-128"/>
              <a:ea typeface="Meiryo" charset="-128"/>
              <a:cs typeface="Meiry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679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20"/>
    </mc:Choice>
    <mc:Fallback xmlns="">
      <p:transition xmlns:p14="http://schemas.microsoft.com/office/powerpoint/2010/main" spd="slow" advTm="152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30CADCE-CDC3-22C0-627B-79ECDC42B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投資効率の推定と</a:t>
            </a:r>
            <a:br>
              <a:rPr lang="en-US" altLang="ja-JP" dirty="0"/>
            </a:br>
            <a:r>
              <a:rPr lang="ja-JP" altLang="en-US"/>
              <a:t>最終チェック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819E7B88-A667-D82C-AFD8-71E8597F38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027B634-CE71-F3B9-1865-4DDE141A1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272383-0CFD-AC83-2C7C-A3025CE02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796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D30BA-D73C-E94B-B99C-6971A7E4B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自社利益の推定に必要な材料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BB267A-3A83-1B43-B5A7-0F01F48B3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001AD5-C1D1-CF43-B22F-B488C6074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8559FF33-2A64-8842-B4A2-AA59C37E0F84}"/>
              </a:ext>
            </a:extLst>
          </p:cNvPr>
          <p:cNvSpPr/>
          <p:nvPr/>
        </p:nvSpPr>
        <p:spPr>
          <a:xfrm>
            <a:off x="5600698" y="734787"/>
            <a:ext cx="3730304" cy="14859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sz="2400" dirty="0">
                <a:latin typeface="Meiryo" panose="020B0604030504040204" pitchFamily="34" charset="-128"/>
                <a:ea typeface="Meiryo" panose="020B0604030504040204" pitchFamily="34" charset="-128"/>
              </a:rPr>
              <a:t>市場規模</a:t>
            </a: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9205F71D-654D-E448-BD94-CFD95405F2EB}"/>
              </a:ext>
            </a:extLst>
          </p:cNvPr>
          <p:cNvSpPr/>
          <p:nvPr/>
        </p:nvSpPr>
        <p:spPr>
          <a:xfrm>
            <a:off x="6247557" y="3096894"/>
            <a:ext cx="2440347" cy="990785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sz="2400" dirty="0">
                <a:latin typeface="Meiryo" panose="020B0604030504040204" pitchFamily="34" charset="-128"/>
                <a:ea typeface="Meiryo" panose="020B0604030504040204" pitchFamily="34" charset="-128"/>
              </a:rPr>
              <a:t>自社売上</a:t>
            </a: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0D8793D8-10B8-A34D-A033-7D089BE832D4}"/>
              </a:ext>
            </a:extLst>
          </p:cNvPr>
          <p:cNvSpPr/>
          <p:nvPr/>
        </p:nvSpPr>
        <p:spPr>
          <a:xfrm>
            <a:off x="6498770" y="4882242"/>
            <a:ext cx="1928586" cy="1023443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sz="2400" dirty="0">
                <a:latin typeface="Meiryo" panose="020B0604030504040204" pitchFamily="34" charset="-128"/>
                <a:ea typeface="Meiryo" panose="020B0604030504040204" pitchFamily="34" charset="-128"/>
              </a:rPr>
              <a:t>利益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E14B30-6AFD-4E4D-B0D4-2797CAF575A8}"/>
              </a:ext>
            </a:extLst>
          </p:cNvPr>
          <p:cNvSpPr txBox="1"/>
          <p:nvPr/>
        </p:nvSpPr>
        <p:spPr>
          <a:xfrm>
            <a:off x="7551057" y="2463638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800" dirty="0">
                <a:latin typeface="Meiryo" panose="020B0604030504040204" pitchFamily="34" charset="-128"/>
                <a:ea typeface="Meiryo" panose="020B0604030504040204" pitchFamily="34" charset="-128"/>
              </a:rPr>
              <a:t>シェア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2A88B9-4C30-084C-BA77-1D0DA6A7A523}"/>
              </a:ext>
            </a:extLst>
          </p:cNvPr>
          <p:cNvSpPr txBox="1"/>
          <p:nvPr/>
        </p:nvSpPr>
        <p:spPr>
          <a:xfrm>
            <a:off x="7601427" y="4304004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sz="2800" dirty="0">
                <a:latin typeface="Meiryo" panose="020B0604030504040204" pitchFamily="34" charset="-128"/>
                <a:ea typeface="Meiryo" panose="020B0604030504040204" pitchFamily="34" charset="-128"/>
              </a:rPr>
              <a:t>利益率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3DCDF91-0580-E745-AFA9-BEA85EEB1A27}"/>
              </a:ext>
            </a:extLst>
          </p:cNvPr>
          <p:cNvCxnSpPr>
            <a:stCxn id="5" idx="1"/>
            <a:endCxn id="6" idx="3"/>
          </p:cNvCxnSpPr>
          <p:nvPr/>
        </p:nvCxnSpPr>
        <p:spPr>
          <a:xfrm>
            <a:off x="7465850" y="2219105"/>
            <a:ext cx="1881" cy="9344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AF8BAE3-6093-C543-BFCB-034AD625519A}"/>
              </a:ext>
            </a:extLst>
          </p:cNvPr>
          <p:cNvCxnSpPr>
            <a:cxnSpLocks/>
            <a:stCxn id="6" idx="1"/>
            <a:endCxn id="7" idx="3"/>
          </p:cNvCxnSpPr>
          <p:nvPr/>
        </p:nvCxnSpPr>
        <p:spPr>
          <a:xfrm flipH="1">
            <a:off x="7463063" y="4086624"/>
            <a:ext cx="4668" cy="8541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F2D88FFB-51BB-0241-8905-6A86F614F494}"/>
              </a:ext>
            </a:extLst>
          </p:cNvPr>
          <p:cNvGraphicFramePr>
            <a:graphicFrameLocks noGrp="1"/>
          </p:cNvGraphicFramePr>
          <p:nvPr/>
        </p:nvGraphicFramePr>
        <p:xfrm>
          <a:off x="356444" y="645630"/>
          <a:ext cx="5339884" cy="55615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9884">
                  <a:extLst>
                    <a:ext uri="{9D8B030D-6E8A-4147-A177-3AD203B41FA5}">
                      <a16:colId xmlns:a16="http://schemas.microsoft.com/office/drawing/2014/main" val="1835830254"/>
                    </a:ext>
                  </a:extLst>
                </a:gridCol>
              </a:tblGrid>
              <a:tr h="421149">
                <a:tc>
                  <a:txBody>
                    <a:bodyPr/>
                    <a:lstStyle/>
                    <a:p>
                      <a:r>
                        <a:rPr lang="en-JP" b="1" dirty="0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市場規模は？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089963"/>
                  </a:ext>
                </a:extLst>
              </a:tr>
              <a:tr h="1432695">
                <a:tc>
                  <a:txBody>
                    <a:bodyPr/>
                    <a:lstStyle/>
                    <a:p>
                      <a:r>
                        <a:rPr lang="en-JP" dirty="0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理由を書き、推定します。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664925"/>
                  </a:ext>
                </a:extLst>
              </a:tr>
              <a:tr h="421149">
                <a:tc>
                  <a:txBody>
                    <a:bodyPr/>
                    <a:lstStyle/>
                    <a:p>
                      <a:r>
                        <a:rPr lang="en-JP" b="1" dirty="0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シェアは？自社売上は？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562758"/>
                  </a:ext>
                </a:extLst>
              </a:tr>
              <a:tr h="1432695">
                <a:tc>
                  <a:txBody>
                    <a:bodyPr/>
                    <a:lstStyle/>
                    <a:p>
                      <a:r>
                        <a:rPr lang="en-JP" dirty="0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理由を書き、推定します。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007063"/>
                  </a:ext>
                </a:extLst>
              </a:tr>
              <a:tr h="421149">
                <a:tc>
                  <a:txBody>
                    <a:bodyPr/>
                    <a:lstStyle/>
                    <a:p>
                      <a:r>
                        <a:rPr lang="en-JP" b="1" dirty="0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利益率は？自社利益は？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84977"/>
                  </a:ext>
                </a:extLst>
              </a:tr>
              <a:tr h="1432695">
                <a:tc>
                  <a:txBody>
                    <a:bodyPr/>
                    <a:lstStyle/>
                    <a:p>
                      <a:r>
                        <a:rPr lang="en-JP" dirty="0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理由を書き、推定します。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925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447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D2039-728D-314F-B4D4-B084DB1CB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投資ワークシートの記入ガイド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6E6981F-E08E-A54D-AB42-5E2A38EE3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0260485-684B-0248-8485-7381765A4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0759B99-7B7A-CF40-A706-5C6B00386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878757"/>
              </p:ext>
            </p:extLst>
          </p:nvPr>
        </p:nvGraphicFramePr>
        <p:xfrm>
          <a:off x="477078" y="1177352"/>
          <a:ext cx="9283144" cy="27883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04644">
                  <a:extLst>
                    <a:ext uri="{9D8B030D-6E8A-4147-A177-3AD203B41FA5}">
                      <a16:colId xmlns:a16="http://schemas.microsoft.com/office/drawing/2014/main" val="143188533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119790300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4126832529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84451514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9706322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41851398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64171451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1829485305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906170496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150445019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2461933100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2981454725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2087290521"/>
                    </a:ext>
                  </a:extLst>
                </a:gridCol>
              </a:tblGrid>
              <a:tr h="70818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対応する事業名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単位　千円</a:t>
                      </a: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6164834"/>
                  </a:ext>
                </a:extLst>
              </a:tr>
              <a:tr h="35920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年目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合計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40514"/>
                  </a:ext>
                </a:extLst>
              </a:tr>
              <a:tr h="35920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年度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2021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2022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2023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2024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2025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>
                          <a:effectLst/>
                        </a:rPr>
                        <a:t>2026</a:t>
                      </a:r>
                      <a:endParaRPr lang="en-US" altLang="ja-JP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2030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207981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F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軸実現技術１</a:t>
                      </a: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31138770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技術名２</a:t>
                      </a: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extLst>
                  <a:ext uri="{0D108BD9-81ED-4DB2-BD59-A6C34878D82A}">
                    <a16:rowId xmlns:a16="http://schemas.microsoft.com/office/drawing/2014/main" val="2705365060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技術名３</a:t>
                      </a: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extLst>
                  <a:ext uri="{0D108BD9-81ED-4DB2-BD59-A6C34878D82A}">
                    <a16:rowId xmlns:a16="http://schemas.microsoft.com/office/drawing/2014/main" val="558082178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ユーザー評価系１</a:t>
                      </a: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extLst>
                  <a:ext uri="{0D108BD9-81ED-4DB2-BD59-A6C34878D82A}">
                    <a16:rowId xmlns:a16="http://schemas.microsoft.com/office/drawing/2014/main" val="616911368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ユーザー評価系２</a:t>
                      </a: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extLst>
                  <a:ext uri="{0D108BD9-81ED-4DB2-BD59-A6C34878D82A}">
                    <a16:rowId xmlns:a16="http://schemas.microsoft.com/office/drawing/2014/main" val="3868291993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5EB40A3-F95E-DC4D-AA01-8F17FBB1295E}"/>
              </a:ext>
            </a:extLst>
          </p:cNvPr>
          <p:cNvSpPr txBox="1"/>
          <p:nvPr/>
        </p:nvSpPr>
        <p:spPr>
          <a:xfrm>
            <a:off x="477077" y="4218314"/>
            <a:ext cx="92831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/>
              <a:t>記入単位</a:t>
            </a:r>
            <a:endParaRPr lang="en-US" altLang="ja-JP" b="1" dirty="0"/>
          </a:p>
          <a:p>
            <a:r>
              <a:rPr lang="ja-JP" altLang="en-US"/>
              <a:t>想定する事業ごとに１シート書きます</a:t>
            </a:r>
            <a:r>
              <a:rPr lang="ja-JP" altLang="en-US" dirty="0"/>
              <a:t>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b="1"/>
              <a:t>技術項目</a:t>
            </a:r>
            <a:endParaRPr kumimoji="1" lang="en-US" altLang="ja-JP" b="1" dirty="0"/>
          </a:p>
          <a:p>
            <a:r>
              <a:rPr kumimoji="1" lang="ja-JP" altLang="en-US"/>
              <a:t>競争優位にするためにはしなければならない開発テーマ項目に対して、いつ、どのような規模で投資をしていくかを記載します。開発テーマ項目はできるだけ細分化しなければなりません。順番や金額の妥当性については問われますので、論理付をしてください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82801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D2039-728D-314F-B4D4-B084DB1CB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利益／投資のワークシート（プレゼンに含める）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6E6981F-E08E-A54D-AB42-5E2A38EE3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0260485-684B-0248-8485-7381765A4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0759B99-7B7A-CF40-A706-5C6B00386CB2}"/>
              </a:ext>
            </a:extLst>
          </p:cNvPr>
          <p:cNvGraphicFramePr>
            <a:graphicFrameLocks noGrp="1"/>
          </p:cNvGraphicFramePr>
          <p:nvPr/>
        </p:nvGraphicFramePr>
        <p:xfrm>
          <a:off x="388943" y="630455"/>
          <a:ext cx="9283144" cy="387778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04644">
                  <a:extLst>
                    <a:ext uri="{9D8B030D-6E8A-4147-A177-3AD203B41FA5}">
                      <a16:colId xmlns:a16="http://schemas.microsoft.com/office/drawing/2014/main" val="143188533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119790300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4126832529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84451514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9706322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41851398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641714511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1829485305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906170496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3150445019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2461933100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2981454725"/>
                    </a:ext>
                  </a:extLst>
                </a:gridCol>
                <a:gridCol w="639875">
                  <a:extLst>
                    <a:ext uri="{9D8B030D-6E8A-4147-A177-3AD203B41FA5}">
                      <a16:colId xmlns:a16="http://schemas.microsoft.com/office/drawing/2014/main" val="2087290521"/>
                    </a:ext>
                  </a:extLst>
                </a:gridCol>
              </a:tblGrid>
              <a:tr h="70818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対応する事業名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単位　千円</a:t>
                      </a: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6164834"/>
                  </a:ext>
                </a:extLst>
              </a:tr>
              <a:tr h="35920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年目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11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合計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740514"/>
                  </a:ext>
                </a:extLst>
              </a:tr>
              <a:tr h="35920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600" u="none" strike="noStrike">
                          <a:effectLst/>
                        </a:rPr>
                        <a:t>年度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2029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2030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2031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2032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600" u="none" strike="noStrike" dirty="0">
                          <a:effectLst/>
                        </a:rPr>
                        <a:t>2033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207981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事業の売上</a:t>
                      </a:r>
                    </a:p>
                  </a:txBody>
                  <a:tcPr marL="7136" marR="7136" marT="7136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243058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利益</a:t>
                      </a:r>
                    </a:p>
                  </a:txBody>
                  <a:tcPr marL="7136" marR="7136" marT="7136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　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X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690770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757080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F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軸実現技術１</a:t>
                      </a: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138770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技術名２</a:t>
                      </a: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365060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技術名３</a:t>
                      </a: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082178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ユーザー評価系１</a:t>
                      </a: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911368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ユーザー評価系２</a:t>
                      </a: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291993"/>
                  </a:ext>
                </a:extLst>
              </a:tr>
              <a:tr h="27235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合計投資額</a:t>
                      </a: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¥</a:t>
                      </a: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　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Y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marL="7136" marR="7136" marT="7136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05943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5EB40A3-F95E-DC4D-AA01-8F17FBB1295E}"/>
              </a:ext>
            </a:extLst>
          </p:cNvPr>
          <p:cNvSpPr txBox="1"/>
          <p:nvPr/>
        </p:nvSpPr>
        <p:spPr>
          <a:xfrm>
            <a:off x="388943" y="4545173"/>
            <a:ext cx="92831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/>
              <a:t>注意事項　</a:t>
            </a:r>
            <a:endParaRPr lang="en-US" altLang="ja-JP" sz="1400" b="1" dirty="0"/>
          </a:p>
          <a:p>
            <a:r>
              <a:rPr lang="en-US" altLang="ja-JP" sz="1400" dirty="0"/>
              <a:t>※</a:t>
            </a:r>
            <a:r>
              <a:rPr lang="ja-JP" altLang="en-US" sz="1400"/>
              <a:t>利益は営業利益／粗利で計算すること。</a:t>
            </a:r>
            <a:r>
              <a:rPr kumimoji="1" lang="ja-JP" altLang="en-US" sz="1400"/>
              <a:t>社内人件費は入れること。</a:t>
            </a:r>
            <a:endParaRPr kumimoji="1" lang="en-US" altLang="ja-JP" sz="1400" dirty="0"/>
          </a:p>
          <a:p>
            <a:r>
              <a:rPr kumimoji="1" lang="en-US" altLang="ja-JP" sz="1400" dirty="0"/>
              <a:t>※</a:t>
            </a:r>
            <a:r>
              <a:rPr kumimoji="1" lang="ja-JP" altLang="en-US" sz="1400"/>
              <a:t>期間は自由に設定が可能。回収できる時間軸を考慮すること。</a:t>
            </a:r>
            <a:endParaRPr kumimoji="1" lang="en-US" altLang="ja-JP" sz="1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3577B4-584F-2646-05F8-5D622345AC51}"/>
              </a:ext>
            </a:extLst>
          </p:cNvPr>
          <p:cNvSpPr txBox="1"/>
          <p:nvPr/>
        </p:nvSpPr>
        <p:spPr>
          <a:xfrm>
            <a:off x="5618602" y="5542057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投資倍率＝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F764C6D-95C2-EED7-718F-578B39E2EE31}"/>
              </a:ext>
            </a:extLst>
          </p:cNvPr>
          <p:cNvSpPr/>
          <p:nvPr/>
        </p:nvSpPr>
        <p:spPr>
          <a:xfrm>
            <a:off x="6957430" y="5135787"/>
            <a:ext cx="2219621" cy="10777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/>
              <a:t>Z</a:t>
            </a:r>
            <a:r>
              <a:rPr lang="ja-JP" altLang="en-US" sz="3600"/>
              <a:t>　</a:t>
            </a:r>
            <a:r>
              <a:rPr kumimoji="1" lang="ja-JP" altLang="en-US"/>
              <a:t>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5462B11-F397-C80A-7B8D-53BA0FCA1885}"/>
              </a:ext>
            </a:extLst>
          </p:cNvPr>
          <p:cNvSpPr txBox="1"/>
          <p:nvPr/>
        </p:nvSpPr>
        <p:spPr>
          <a:xfrm>
            <a:off x="7702396" y="6249771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Z=X/Y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027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83208A18-81D6-7A0F-113D-9315F50B4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技術マーケ　テーマの構成要件と当てはめについて（セルフチェック）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513CD9F-9CDF-6497-1F0E-691891D9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© JOSUI INC.</a:t>
            </a:r>
            <a:r>
              <a:rPr lang="ja-JP" altLang="en-US"/>
              <a:t>　許可のない複製は法律で禁止されています。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B4C9DE5-7E9F-CDE7-6D75-94301870D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F7E16-ADB4-B142-B332-263287BED0B0}" type="slidenum">
              <a:rPr lang="ja-JP" altLang="en-US" smtClean="0"/>
              <a:pPr/>
              <a:t>6</a:t>
            </a:fld>
            <a:endParaRPr lang="ja-JP" altLang="en-US"/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52D0923F-354B-98C1-4BAA-E0B133B7EBE6}"/>
              </a:ext>
            </a:extLst>
          </p:cNvPr>
          <p:cNvGraphicFramePr>
            <a:graphicFrameLocks noGrp="1"/>
          </p:cNvGraphicFramePr>
          <p:nvPr/>
        </p:nvGraphicFramePr>
        <p:xfrm>
          <a:off x="749301" y="561957"/>
          <a:ext cx="8407398" cy="596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9301">
                  <a:extLst>
                    <a:ext uri="{9D8B030D-6E8A-4147-A177-3AD203B41FA5}">
                      <a16:colId xmlns:a16="http://schemas.microsoft.com/office/drawing/2014/main" val="995831879"/>
                    </a:ext>
                  </a:extLst>
                </a:gridCol>
                <a:gridCol w="2017771">
                  <a:extLst>
                    <a:ext uri="{9D8B030D-6E8A-4147-A177-3AD203B41FA5}">
                      <a16:colId xmlns:a16="http://schemas.microsoft.com/office/drawing/2014/main" val="1101853620"/>
                    </a:ext>
                  </a:extLst>
                </a:gridCol>
                <a:gridCol w="1520326">
                  <a:extLst>
                    <a:ext uri="{9D8B030D-6E8A-4147-A177-3AD203B41FA5}">
                      <a16:colId xmlns:a16="http://schemas.microsoft.com/office/drawing/2014/main" val="22348329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構成要件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あなたの答え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該当ページ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194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①</a:t>
                      </a:r>
                      <a:r>
                        <a:rPr kumimoji="1" lang="ja-JP" altLang="en-US"/>
                        <a:t>競争優位性があるか？（最後に答える）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なぜそう言える？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76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②</a:t>
                      </a:r>
                      <a:r>
                        <a:rPr kumimoji="1" lang="en-US" altLang="ja-JP" dirty="0"/>
                        <a:t>F</a:t>
                      </a:r>
                      <a:r>
                        <a:rPr kumimoji="1" lang="ja-JP" altLang="en-US"/>
                        <a:t>軸はあるのか？それは大きいのか？</a:t>
                      </a:r>
                      <a:endParaRPr kumimoji="1" lang="en-US" altLang="ja-JP" dirty="0"/>
                    </a:p>
                    <a:p>
                      <a:r>
                        <a:rPr kumimoji="1" lang="ja-JP" altLang="en-US"/>
                        <a:t>（顧客から見た価値の相違点があるか？）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354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③提案型ビジネスになっているのか？</a:t>
                      </a:r>
                      <a:endParaRPr kumimoji="1" lang="en-US" altLang="ja-JP" dirty="0"/>
                    </a:p>
                    <a:p>
                      <a:r>
                        <a:rPr kumimoji="1" lang="ja-JP" altLang="en-US"/>
                        <a:t>顧客の先生になれるか？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015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④↑対応するユーザー評価系があるか？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741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⑤↑ユーザー評価系は競合よりも優れているか？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18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⑥継続して情報の非対称性が作れる構造か？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358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⑦②の</a:t>
                      </a:r>
                      <a:r>
                        <a:rPr kumimoji="1" lang="en-US" altLang="ja-JP" dirty="0"/>
                        <a:t>F</a:t>
                      </a:r>
                      <a:r>
                        <a:rPr kumimoji="1" lang="ja-JP" altLang="en-US"/>
                        <a:t>軸は競合が容易に追いつけないか？それはなぜか？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125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⑧知財形成が可能か？その知財はどの程度排他的なのか？競合の参入を実質的に防げるのか？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263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⑨調達構造上、競合よりも安くできる仕組みになっているか？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334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⑩見込み利益が投資を大きく上回るか？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34" charset="-128"/>
                          <a:cs typeface="+mn-cs"/>
                        </a:rPr>
                        <a:t>なぜそう言える？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985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9109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17687</TotalTime>
  <Words>777</Words>
  <Application>Microsoft Macintosh PowerPoint</Application>
  <PresentationFormat>A4 210 x 297 mm</PresentationFormat>
  <Paragraphs>295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Meiryo</vt:lpstr>
      <vt:lpstr>Meiryo</vt:lpstr>
      <vt:lpstr>Arial</vt:lpstr>
      <vt:lpstr>Calibri</vt:lpstr>
      <vt:lpstr>ホワイト</vt:lpstr>
      <vt:lpstr>PowerPoint プレゼンテーション</vt:lpstr>
      <vt:lpstr>投資効率の推定と 最終チェック</vt:lpstr>
      <vt:lpstr>自社利益の推定に必要な材料</vt:lpstr>
      <vt:lpstr>投資ワークシートの記入ガイド</vt:lpstr>
      <vt:lpstr>利益／投資のワークシート（プレゼンに含める）</vt:lpstr>
      <vt:lpstr>技術マーケ　テーマの構成要件と当てはめについて（セルフチェック）</vt:lpstr>
    </vt:vector>
  </TitlesOfParts>
  <Manager/>
  <Company>JOSUI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nakamura daisuke</dc:creator>
  <cp:keywords/>
  <dc:description/>
  <cp:lastModifiedBy>如 水</cp:lastModifiedBy>
  <cp:revision>1092</cp:revision>
  <cp:lastPrinted>2021-02-01T08:16:29Z</cp:lastPrinted>
  <dcterms:created xsi:type="dcterms:W3CDTF">2013-05-29T04:50:50Z</dcterms:created>
  <dcterms:modified xsi:type="dcterms:W3CDTF">2022-12-09T03:45:49Z</dcterms:modified>
  <cp:category/>
</cp:coreProperties>
</file>